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41"/>
  </p:notesMasterIdLst>
  <p:sldIdLst>
    <p:sldId id="331" r:id="rId5"/>
    <p:sldId id="378" r:id="rId6"/>
    <p:sldId id="379" r:id="rId7"/>
    <p:sldId id="380" r:id="rId8"/>
    <p:sldId id="422" r:id="rId9"/>
    <p:sldId id="446" r:id="rId10"/>
    <p:sldId id="447" r:id="rId11"/>
    <p:sldId id="448" r:id="rId12"/>
    <p:sldId id="449" r:id="rId13"/>
    <p:sldId id="450" r:id="rId14"/>
    <p:sldId id="397" r:id="rId15"/>
    <p:sldId id="398" r:id="rId16"/>
    <p:sldId id="423" r:id="rId17"/>
    <p:sldId id="399" r:id="rId18"/>
    <p:sldId id="400" r:id="rId19"/>
    <p:sldId id="401" r:id="rId20"/>
    <p:sldId id="402" r:id="rId21"/>
    <p:sldId id="403" r:id="rId22"/>
    <p:sldId id="404" r:id="rId23"/>
    <p:sldId id="405" r:id="rId24"/>
    <p:sldId id="406" r:id="rId25"/>
    <p:sldId id="407" r:id="rId26"/>
    <p:sldId id="408" r:id="rId27"/>
    <p:sldId id="421" r:id="rId28"/>
    <p:sldId id="434" r:id="rId29"/>
    <p:sldId id="356" r:id="rId30"/>
    <p:sldId id="435" r:id="rId31"/>
    <p:sldId id="437" r:id="rId32"/>
    <p:sldId id="438" r:id="rId33"/>
    <p:sldId id="440" r:id="rId34"/>
    <p:sldId id="443" r:id="rId35"/>
    <p:sldId id="442" r:id="rId36"/>
    <p:sldId id="433" r:id="rId37"/>
    <p:sldId id="444" r:id="rId38"/>
    <p:sldId id="445" r:id="rId39"/>
    <p:sldId id="276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954">
          <p15:clr>
            <a:srgbClr val="A4A3A4"/>
          </p15:clr>
        </p15:guide>
        <p15:guide id="2" pos="688">
          <p15:clr>
            <a:srgbClr val="A4A3A4"/>
          </p15:clr>
        </p15:guide>
        <p15:guide id="3" orient="horz" pos="3997">
          <p15:clr>
            <a:srgbClr val="A4A3A4"/>
          </p15:clr>
        </p15:guide>
        <p15:guide id="4" pos="7355">
          <p15:clr>
            <a:srgbClr val="A4A3A4"/>
          </p15:clr>
        </p15:guide>
        <p15:guide id="5" pos="3840">
          <p15:clr>
            <a:srgbClr val="A4A3A4"/>
          </p15:clr>
        </p15:guide>
        <p15:guide id="6" orient="horz" pos="4065">
          <p15:clr>
            <a:srgbClr val="A4A3A4"/>
          </p15:clr>
        </p15:guide>
        <p15:guide id="7" pos="1980">
          <p15:clr>
            <a:srgbClr val="A4A3A4"/>
          </p15:clr>
        </p15:guide>
        <p15:guide id="8" orient="horz" pos="686">
          <p15:clr>
            <a:srgbClr val="A4A3A4"/>
          </p15:clr>
        </p15:guide>
        <p15:guide id="9" orient="horz" pos="232">
          <p15:clr>
            <a:srgbClr val="A4A3A4"/>
          </p15:clr>
        </p15:guide>
        <p15:guide id="10" pos="2275">
          <p15:clr>
            <a:srgbClr val="A4A3A4"/>
          </p15:clr>
        </p15:guide>
        <p15:guide id="11" pos="5790">
          <p15:clr>
            <a:srgbClr val="A4A3A4"/>
          </p15:clr>
        </p15:guide>
        <p15:guide id="12" orient="horz" pos="4156">
          <p15:clr>
            <a:srgbClr val="A4A3A4"/>
          </p15:clr>
        </p15:guide>
        <p15:guide id="13" orient="horz" pos="3657">
          <p15:clr>
            <a:srgbClr val="A4A3A4"/>
          </p15:clr>
        </p15:guide>
        <p15:guide id="14" pos="234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hFeZ9bPB5pZ+vMpCVUqb0ZtJqU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62"/>
    <a:srgbClr val="F08900"/>
    <a:srgbClr val="003088"/>
    <a:srgbClr val="1E5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184F51-2D09-4FAC-8DA1-92910151F1A3}" v="31" dt="2022-11-18T11:00:11.346"/>
    <p1510:client id="{4B3354B3-F5B3-EAE2-D8F1-9EF0396B46B7}" v="62" dt="2022-11-18T11:01:15.288"/>
    <p1510:client id="{5D0201BC-B6D6-1D36-3A78-4F71B8B0BB2E}" v="167" dt="2022-11-17T09:58:51.6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56" autoAdjust="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>
        <p:guide orient="horz" pos="2954"/>
        <p:guide pos="688"/>
        <p:guide orient="horz" pos="3997"/>
        <p:guide pos="7355"/>
        <p:guide pos="3840"/>
        <p:guide orient="horz" pos="4065"/>
        <p:guide pos="1980"/>
        <p:guide orient="horz" pos="686"/>
        <p:guide orient="horz" pos="232"/>
        <p:guide pos="2275"/>
        <p:guide pos="5790"/>
        <p:guide orient="horz" pos="4156"/>
        <p:guide orient="horz" pos="3657"/>
        <p:guide pos="23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55" Type="http://customschemas.google.com/relationships/presentationmetadata" Target="meta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The abstract pattern can be removed or repositioned if required. Be careful to ‘Send to Back’ so that it does not obscure any important information.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47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en-GB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5757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GB"/>
              <a:t>The abstract pattern can be removed or repositioned if required. Be careful to ‘Send to Back’ so that it does not obscure any important information.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8" name="Google Shape;408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solidFill>
          <a:srgbClr val="FFFFF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/>
            <a:r>
              <a:rPr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209241692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" name="Google Shape;30;p30"/>
          <p:cNvSpPr txBox="1">
            <a:spLocks noGrp="1"/>
          </p:cNvSpPr>
          <p:nvPr>
            <p:ph type="title"/>
          </p:nvPr>
        </p:nvSpPr>
        <p:spPr>
          <a:xfrm>
            <a:off x="403172" y="345182"/>
            <a:ext cx="10732602" cy="749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" name="Google Shape;31;p30"/>
          <p:cNvSpPr txBox="1">
            <a:spLocks noGrp="1"/>
          </p:cNvSpPr>
          <p:nvPr>
            <p:ph type="body" idx="1"/>
          </p:nvPr>
        </p:nvSpPr>
        <p:spPr>
          <a:xfrm>
            <a:off x="416314" y="1387943"/>
            <a:ext cx="10719460" cy="4017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  <a:buFont typeface="Courier New" panose="02070309020205020404" pitchFamily="49" charset="0"/>
              <a:buChar char="o"/>
              <a:defRPr sz="2400">
                <a:solidFill>
                  <a:srgbClr val="62626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C8C9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C8C9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C8C9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9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C8C9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600">
                <a:solidFill>
                  <a:srgbClr val="8C8C9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600">
                <a:solidFill>
                  <a:srgbClr val="8C8C9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600">
                <a:solidFill>
                  <a:srgbClr val="8C8C9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C8C9C"/>
              </a:buClr>
              <a:buSzPts val="1600"/>
              <a:buNone/>
              <a:defRPr sz="1600">
                <a:solidFill>
                  <a:srgbClr val="8C8C9C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3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3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3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C8C9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7200" y="5558685"/>
            <a:ext cx="2353242" cy="12132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5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657">
          <p15:clr>
            <a:srgbClr val="F26B43"/>
          </p15:clr>
        </p15:guide>
        <p15:guide id="4" orient="horz" pos="3997">
          <p15:clr>
            <a:srgbClr val="F26B43"/>
          </p15:clr>
        </p15:guide>
        <p15:guide id="5" orient="horz" pos="4156">
          <p15:clr>
            <a:srgbClr val="F26B43"/>
          </p15:clr>
        </p15:guide>
        <p15:guide id="6" pos="166">
          <p15:clr>
            <a:srgbClr val="F26B43"/>
          </p15:clr>
        </p15:guide>
        <p15:guide id="7" pos="778">
          <p15:clr>
            <a:srgbClr val="F26B43"/>
          </p15:clr>
        </p15:guide>
        <p15:guide id="8" pos="1504">
          <p15:clr>
            <a:srgbClr val="F26B43"/>
          </p15:clr>
        </p15:guide>
        <p15:guide id="9" orient="horz" pos="40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3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7" Type="http://schemas.openxmlformats.org/officeDocument/2006/relationships/image" Target="../media/image31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4163568" y="-18288"/>
            <a:ext cx="8028432" cy="6876288"/>
          </a:xfrm>
          <a:custGeom>
            <a:avLst/>
            <a:gdLst>
              <a:gd name="connsiteX0" fmla="*/ 0 w 8028432"/>
              <a:gd name="connsiteY0" fmla="*/ 9144 h 6876288"/>
              <a:gd name="connsiteX1" fmla="*/ 5266944 w 8028432"/>
              <a:gd name="connsiteY1" fmla="*/ 6876288 h 6876288"/>
              <a:gd name="connsiteX2" fmla="*/ 5760720 w 8028432"/>
              <a:gd name="connsiteY2" fmla="*/ 6867144 h 6876288"/>
              <a:gd name="connsiteX3" fmla="*/ 5760720 w 8028432"/>
              <a:gd name="connsiteY3" fmla="*/ 1883664 h 6876288"/>
              <a:gd name="connsiteX4" fmla="*/ 8028432 w 8028432"/>
              <a:gd name="connsiteY4" fmla="*/ 1874520 h 6876288"/>
              <a:gd name="connsiteX5" fmla="*/ 8019288 w 8028432"/>
              <a:gd name="connsiteY5" fmla="*/ 0 h 6876288"/>
              <a:gd name="connsiteX6" fmla="*/ 0 w 8028432"/>
              <a:gd name="connsiteY6" fmla="*/ 9144 h 68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028432" h="6876288">
                <a:moveTo>
                  <a:pt x="0" y="9144"/>
                </a:moveTo>
                <a:lnTo>
                  <a:pt x="5266944" y="6876288"/>
                </a:lnTo>
                <a:lnTo>
                  <a:pt x="5760720" y="6867144"/>
                </a:lnTo>
                <a:lnTo>
                  <a:pt x="5760720" y="1883664"/>
                </a:lnTo>
                <a:lnTo>
                  <a:pt x="8028432" y="1874520"/>
                </a:lnTo>
                <a:lnTo>
                  <a:pt x="8019288" y="0"/>
                </a:lnTo>
                <a:lnTo>
                  <a:pt x="0" y="9144"/>
                </a:lnTo>
                <a:close/>
              </a:path>
            </a:pathLst>
          </a:custGeom>
          <a:solidFill>
            <a:srgbClr val="1E5D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4" name="Google Shape;254;p2"/>
          <p:cNvSpPr txBox="1"/>
          <p:nvPr/>
        </p:nvSpPr>
        <p:spPr>
          <a:xfrm>
            <a:off x="970992" y="2339208"/>
            <a:ext cx="5745669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4800"/>
            </a:pPr>
            <a:r>
              <a:rPr lang="en-GB" sz="3600" b="1" dirty="0">
                <a:solidFill>
                  <a:srgbClr val="002060"/>
                </a:solidFill>
              </a:rPr>
              <a:t>Introduction to Inelastic Neutron Scattering and handling powder INS data.</a:t>
            </a:r>
          </a:p>
          <a:p>
            <a:pPr lvl="0">
              <a:buSzPts val="4800"/>
            </a:pPr>
            <a:endParaRPr lang="en-GB" sz="3600" dirty="0"/>
          </a:p>
        </p:txBody>
      </p:sp>
      <p:sp>
        <p:nvSpPr>
          <p:cNvPr id="255" name="Google Shape;255;p2"/>
          <p:cNvSpPr/>
          <p:nvPr/>
        </p:nvSpPr>
        <p:spPr>
          <a:xfrm>
            <a:off x="970992" y="5002119"/>
            <a:ext cx="697514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GB" sz="2400" b="1" i="0" u="none" strike="noStrike" cap="none" dirty="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M. D. </a:t>
            </a:r>
            <a:r>
              <a:rPr lang="en-GB" sz="2400" b="1" i="0" u="none" strike="noStrike" cap="none" dirty="0" smtClean="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rPr>
              <a:t>Le</a:t>
            </a:r>
            <a:endParaRPr lang="en-GB" sz="2400" dirty="0">
              <a:solidFill>
                <a:srgbClr val="626262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GB" sz="2400" dirty="0">
              <a:solidFill>
                <a:srgbClr val="626262"/>
              </a:solidFill>
            </a:endParaRPr>
          </a:p>
          <a:p>
            <a:pPr lvl="0">
              <a:buSzPts val="2400"/>
            </a:pPr>
            <a:r>
              <a:rPr lang="en-GB" sz="2400" dirty="0">
                <a:solidFill>
                  <a:srgbClr val="626262"/>
                </a:solidFill>
              </a:rPr>
              <a:t>India-RAL Neutron and Muon Science Meeting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0" y="138900"/>
            <a:ext cx="3626894" cy="186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55011" y="2228849"/>
            <a:ext cx="5925314" cy="333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1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Triple Axis Spectrometers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314" y="1387943"/>
            <a:ext cx="8446542" cy="4017776"/>
          </a:xfrm>
        </p:spPr>
        <p:txBody>
          <a:bodyPr/>
          <a:lstStyle/>
          <a:p>
            <a:r>
              <a:rPr lang="en-GB" dirty="0" smtClean="0"/>
              <a:t>Recap – for a TAS we can map the scattering triangle directly to the three axes of the spectrometer, where we control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i</a:t>
            </a:r>
            <a:r>
              <a:rPr lang="en-GB" b="1" i="1" dirty="0" smtClean="0"/>
              <a:t> </a:t>
            </a:r>
            <a:r>
              <a:rPr lang="en-GB" dirty="0" smtClean="0"/>
              <a:t>(or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f</a:t>
            </a:r>
            <a:r>
              <a:rPr lang="en-GB" dirty="0" smtClean="0"/>
              <a:t>) by the scattering angles of the </a:t>
            </a:r>
            <a:r>
              <a:rPr lang="en-GB" dirty="0" err="1" smtClean="0"/>
              <a:t>monochromator</a:t>
            </a:r>
            <a:r>
              <a:rPr lang="en-GB" dirty="0" smtClean="0"/>
              <a:t> (analyser) crystals.</a:t>
            </a:r>
            <a:endParaRPr lang="en-GB" dirty="0"/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799387" y="4180976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7411903" y="3821473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latin typeface="Calibri" panose="020F0502020204030204" pitchFamily="34" charset="0"/>
              </a:rPr>
              <a:t>f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sp>
        <p:nvSpPr>
          <p:cNvPr id="7" name="Line 43"/>
          <p:cNvSpPr>
            <a:spLocks noChangeShapeType="1"/>
          </p:cNvSpPr>
          <p:nvPr/>
        </p:nvSpPr>
        <p:spPr bwMode="auto">
          <a:xfrm rot="3180000" flipH="1">
            <a:off x="6879360" y="3990951"/>
            <a:ext cx="1125910" cy="267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" name="Line 43"/>
          <p:cNvSpPr>
            <a:spLocks noChangeShapeType="1"/>
          </p:cNvSpPr>
          <p:nvPr/>
        </p:nvSpPr>
        <p:spPr bwMode="auto">
          <a:xfrm flipH="1">
            <a:off x="7768239" y="4441081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" name="Line 33"/>
          <p:cNvSpPr>
            <a:spLocks noChangeShapeType="1"/>
          </p:cNvSpPr>
          <p:nvPr/>
        </p:nvSpPr>
        <p:spPr bwMode="auto">
          <a:xfrm rot="10800000" flipH="1" flipV="1">
            <a:off x="7100770" y="4436001"/>
            <a:ext cx="852488" cy="2853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" name="Freeform 45"/>
          <p:cNvSpPr>
            <a:spLocks/>
          </p:cNvSpPr>
          <p:nvPr/>
        </p:nvSpPr>
        <p:spPr bwMode="auto">
          <a:xfrm rot="8161350" flipV="1">
            <a:off x="7118461" y="4138603"/>
            <a:ext cx="454025" cy="170339"/>
          </a:xfrm>
          <a:custGeom>
            <a:avLst/>
            <a:gdLst>
              <a:gd name="T0" fmla="*/ 0 w 471"/>
              <a:gd name="T1" fmla="*/ 0 h 159"/>
              <a:gd name="T2" fmla="*/ 234 w 471"/>
              <a:gd name="T3" fmla="*/ 33 h 159"/>
              <a:gd name="T4" fmla="*/ 471 w 471"/>
              <a:gd name="T5" fmla="*/ 159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1" h="159">
                <a:moveTo>
                  <a:pt x="0" y="0"/>
                </a:moveTo>
                <a:cubicBezTo>
                  <a:pt x="39" y="5"/>
                  <a:pt x="156" y="7"/>
                  <a:pt x="234" y="33"/>
                </a:cubicBezTo>
                <a:cubicBezTo>
                  <a:pt x="312" y="59"/>
                  <a:pt x="422" y="133"/>
                  <a:pt x="471" y="159"/>
                </a:cubicBezTo>
              </a:path>
            </a:pathLst>
          </a:custGeom>
          <a:noFill/>
          <a:ln w="9525">
            <a:solidFill>
              <a:srgbClr val="008000"/>
            </a:solidFill>
            <a:round/>
            <a:headEnd type="triangl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6976944" y="4019220"/>
            <a:ext cx="693738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200">
                <a:solidFill>
                  <a:srgbClr val="008000"/>
                </a:solidFill>
                <a:latin typeface="Times New Roman" panose="02020603050405020304" pitchFamily="18" charset="0"/>
              </a:rPr>
              <a:t>A4</a:t>
            </a:r>
            <a:endParaRPr lang="en-US" altLang="en-US"/>
          </a:p>
        </p:txBody>
      </p:sp>
      <p:grpSp>
        <p:nvGrpSpPr>
          <p:cNvPr id="206" name="Group 205"/>
          <p:cNvGrpSpPr/>
          <p:nvPr/>
        </p:nvGrpSpPr>
        <p:grpSpPr>
          <a:xfrm>
            <a:off x="7876281" y="3717741"/>
            <a:ext cx="986575" cy="1328226"/>
            <a:chOff x="7876281" y="3717741"/>
            <a:chExt cx="986575" cy="1328226"/>
          </a:xfrm>
        </p:grpSpPr>
        <p:sp>
          <p:nvSpPr>
            <p:cNvPr id="9" name="Text Box 28"/>
            <p:cNvSpPr txBox="1">
              <a:spLocks noChangeArrowheads="1"/>
            </p:cNvSpPr>
            <p:nvPr/>
          </p:nvSpPr>
          <p:spPr bwMode="auto">
            <a:xfrm>
              <a:off x="7967127" y="3717741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dirty="0"/>
            </a:p>
          </p:txBody>
        </p:sp>
        <p:grpSp>
          <p:nvGrpSpPr>
            <p:cNvPr id="13" name="Group 12"/>
            <p:cNvGrpSpPr/>
            <p:nvPr/>
          </p:nvGrpSpPr>
          <p:grpSpPr>
            <a:xfrm rot="1712966">
              <a:off x="7876281" y="4066507"/>
              <a:ext cx="498475" cy="520700"/>
              <a:chOff x="6002658" y="4142200"/>
              <a:chExt cx="498475" cy="520700"/>
            </a:xfrm>
          </p:grpSpPr>
          <p:sp>
            <p:nvSpPr>
              <p:cNvPr id="40" name="Line 25"/>
              <p:cNvSpPr>
                <a:spLocks noChangeShapeType="1"/>
              </p:cNvSpPr>
              <p:nvPr/>
            </p:nvSpPr>
            <p:spPr bwMode="auto">
              <a:xfrm flipV="1">
                <a:off x="6002658" y="4142200"/>
                <a:ext cx="1587" cy="5207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Line 26"/>
              <p:cNvSpPr>
                <a:spLocks noChangeShapeType="1"/>
              </p:cNvSpPr>
              <p:nvPr/>
            </p:nvSpPr>
            <p:spPr bwMode="auto">
              <a:xfrm flipV="1">
                <a:off x="6002658" y="4658138"/>
                <a:ext cx="498475" cy="158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4" name="Text Box 27"/>
            <p:cNvSpPr txBox="1">
              <a:spLocks noChangeArrowheads="1"/>
            </p:cNvSpPr>
            <p:nvPr/>
          </p:nvSpPr>
          <p:spPr bwMode="auto">
            <a:xfrm>
              <a:off x="8169119" y="4525267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dirty="0"/>
            </a:p>
          </p:txBody>
        </p:sp>
      </p:grpSp>
      <p:sp>
        <p:nvSpPr>
          <p:cNvPr id="15" name="Freeform 29"/>
          <p:cNvSpPr>
            <a:spLocks/>
          </p:cNvSpPr>
          <p:nvPr/>
        </p:nvSpPr>
        <p:spPr bwMode="auto">
          <a:xfrm rot="20974899" flipH="1" flipV="1">
            <a:off x="7542859" y="4407082"/>
            <a:ext cx="424559" cy="205486"/>
          </a:xfrm>
          <a:custGeom>
            <a:avLst/>
            <a:gdLst>
              <a:gd name="T0" fmla="*/ 0 w 147"/>
              <a:gd name="T1" fmla="*/ 14 h 65"/>
              <a:gd name="T2" fmla="*/ 87 w 147"/>
              <a:gd name="T3" fmla="*/ 8 h 65"/>
              <a:gd name="T4" fmla="*/ 147 w 147"/>
              <a:gd name="T5" fmla="*/ 65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7" h="65">
                <a:moveTo>
                  <a:pt x="0" y="14"/>
                </a:moveTo>
                <a:cubicBezTo>
                  <a:pt x="14" y="13"/>
                  <a:pt x="63" y="0"/>
                  <a:pt x="87" y="8"/>
                </a:cubicBezTo>
                <a:cubicBezTo>
                  <a:pt x="111" y="16"/>
                  <a:pt x="135" y="53"/>
                  <a:pt x="147" y="65"/>
                </a:cubicBezTo>
              </a:path>
            </a:pathLst>
          </a:custGeom>
          <a:noFill/>
          <a:ln w="9525">
            <a:solidFill>
              <a:srgbClr val="0000FF"/>
            </a:solidFill>
            <a:round/>
            <a:headEnd type="triangl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" name="Text Box 30"/>
          <p:cNvSpPr txBox="1">
            <a:spLocks noChangeArrowheads="1"/>
          </p:cNvSpPr>
          <p:nvPr/>
        </p:nvSpPr>
        <p:spPr bwMode="auto">
          <a:xfrm>
            <a:off x="7559591" y="4595628"/>
            <a:ext cx="693738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200" dirty="0">
                <a:solidFill>
                  <a:srgbClr val="0000FF"/>
                </a:solidFill>
                <a:latin typeface="Times New Roman" panose="02020603050405020304" pitchFamily="18" charset="0"/>
              </a:rPr>
              <a:t>A3</a:t>
            </a:r>
            <a:endParaRPr lang="en-US" altLang="en-US" dirty="0"/>
          </a:p>
        </p:txBody>
      </p:sp>
      <p:grpSp>
        <p:nvGrpSpPr>
          <p:cNvPr id="17" name="Group 16"/>
          <p:cNvGrpSpPr/>
          <p:nvPr/>
        </p:nvGrpSpPr>
        <p:grpSpPr>
          <a:xfrm rot="3742352">
            <a:off x="8222815" y="4222295"/>
            <a:ext cx="723900" cy="393700"/>
            <a:chOff x="7437146" y="4046532"/>
            <a:chExt cx="723900" cy="393700"/>
          </a:xfrm>
        </p:grpSpPr>
        <p:sp>
          <p:nvSpPr>
            <p:cNvPr id="37" name="Line 12"/>
            <p:cNvSpPr>
              <a:spLocks noChangeShapeType="1"/>
            </p:cNvSpPr>
            <p:nvPr/>
          </p:nvSpPr>
          <p:spPr bwMode="auto">
            <a:xfrm flipH="1">
              <a:off x="7437146" y="4046532"/>
              <a:ext cx="693737" cy="346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8" name="Line 35"/>
            <p:cNvSpPr>
              <a:spLocks noChangeShapeType="1"/>
            </p:cNvSpPr>
            <p:nvPr/>
          </p:nvSpPr>
          <p:spPr bwMode="auto">
            <a:xfrm flipH="1">
              <a:off x="7453021" y="4070345"/>
              <a:ext cx="692150" cy="346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9" name="Line 36"/>
            <p:cNvSpPr>
              <a:spLocks noChangeShapeType="1"/>
            </p:cNvSpPr>
            <p:nvPr/>
          </p:nvSpPr>
          <p:spPr bwMode="auto">
            <a:xfrm flipH="1">
              <a:off x="7467308" y="4092570"/>
              <a:ext cx="693738" cy="3476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7"/>
          <p:cNvGrpSpPr/>
          <p:nvPr/>
        </p:nvGrpSpPr>
        <p:grpSpPr>
          <a:xfrm rot="3390457">
            <a:off x="7863408" y="4399373"/>
            <a:ext cx="1506197" cy="514524"/>
            <a:chOff x="6713277" y="3781330"/>
            <a:chExt cx="894290" cy="1183534"/>
          </a:xfrm>
        </p:grpSpPr>
        <p:sp>
          <p:nvSpPr>
            <p:cNvPr id="34" name="Line 43"/>
            <p:cNvSpPr>
              <a:spLocks noChangeShapeType="1"/>
            </p:cNvSpPr>
            <p:nvPr/>
          </p:nvSpPr>
          <p:spPr bwMode="auto">
            <a:xfrm flipH="1" flipV="1">
              <a:off x="7039526" y="4208730"/>
              <a:ext cx="568041" cy="75613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Line 43"/>
            <p:cNvSpPr>
              <a:spLocks noChangeShapeType="1"/>
            </p:cNvSpPr>
            <p:nvPr/>
          </p:nvSpPr>
          <p:spPr bwMode="auto">
            <a:xfrm flipH="1" flipV="1">
              <a:off x="7323545" y="4584580"/>
              <a:ext cx="278835" cy="3802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Line 39"/>
            <p:cNvSpPr>
              <a:spLocks noChangeShapeType="1"/>
            </p:cNvSpPr>
            <p:nvPr/>
          </p:nvSpPr>
          <p:spPr bwMode="auto">
            <a:xfrm>
              <a:off x="6713277" y="3781330"/>
              <a:ext cx="637008" cy="8414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8118130" y="3852991"/>
            <a:ext cx="6937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200" dirty="0">
                <a:latin typeface="Times New Roman" panose="02020603050405020304" pitchFamily="18" charset="0"/>
              </a:rPr>
              <a:t>A2</a:t>
            </a:r>
            <a:endParaRPr lang="en-US" altLang="en-US" dirty="0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 rot="15863447">
            <a:off x="8164863" y="4098914"/>
            <a:ext cx="316432" cy="342310"/>
          </a:xfrm>
          <a:custGeom>
            <a:avLst/>
            <a:gdLst>
              <a:gd name="T0" fmla="*/ 270 w 310"/>
              <a:gd name="T1" fmla="*/ 441 h 441"/>
              <a:gd name="T2" fmla="*/ 294 w 310"/>
              <a:gd name="T3" fmla="*/ 255 h 441"/>
              <a:gd name="T4" fmla="*/ 174 w 310"/>
              <a:gd name="T5" fmla="*/ 63 h 441"/>
              <a:gd name="T6" fmla="*/ 0 w 310"/>
              <a:gd name="T7" fmla="*/ 0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0" h="441">
                <a:moveTo>
                  <a:pt x="270" y="441"/>
                </a:moveTo>
                <a:cubicBezTo>
                  <a:pt x="274" y="410"/>
                  <a:pt x="310" y="318"/>
                  <a:pt x="294" y="255"/>
                </a:cubicBezTo>
                <a:cubicBezTo>
                  <a:pt x="278" y="192"/>
                  <a:pt x="223" y="106"/>
                  <a:pt x="174" y="63"/>
                </a:cubicBezTo>
                <a:cubicBezTo>
                  <a:pt x="125" y="20"/>
                  <a:pt x="36" y="13"/>
                  <a:pt x="0" y="0"/>
                </a:cubicBezTo>
              </a:path>
            </a:pathLst>
          </a:custGeom>
          <a:noFill/>
          <a:ln w="63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8450455" y="4100843"/>
            <a:ext cx="693737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200" dirty="0">
                <a:latin typeface="Times New Roman" panose="02020603050405020304" pitchFamily="18" charset="0"/>
              </a:rPr>
              <a:t>A1</a:t>
            </a:r>
            <a:endParaRPr lang="en-US" altLang="en-US" dirty="0"/>
          </a:p>
        </p:txBody>
      </p:sp>
      <p:sp>
        <p:nvSpPr>
          <p:cNvPr id="22" name="Freeform 46"/>
          <p:cNvSpPr>
            <a:spLocks/>
          </p:cNvSpPr>
          <p:nvPr/>
        </p:nvSpPr>
        <p:spPr bwMode="auto">
          <a:xfrm rot="15881619">
            <a:off x="8437703" y="4208945"/>
            <a:ext cx="60746" cy="79877"/>
          </a:xfrm>
          <a:custGeom>
            <a:avLst/>
            <a:gdLst>
              <a:gd name="T0" fmla="*/ 69 w 98"/>
              <a:gd name="T1" fmla="*/ 114 h 114"/>
              <a:gd name="T2" fmla="*/ 96 w 98"/>
              <a:gd name="T3" fmla="*/ 69 h 114"/>
              <a:gd name="T4" fmla="*/ 54 w 98"/>
              <a:gd name="T5" fmla="*/ 18 h 114"/>
              <a:gd name="T6" fmla="*/ 0 w 98"/>
              <a:gd name="T7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8" h="114">
                <a:moveTo>
                  <a:pt x="69" y="114"/>
                </a:moveTo>
                <a:cubicBezTo>
                  <a:pt x="73" y="107"/>
                  <a:pt x="98" y="85"/>
                  <a:pt x="96" y="69"/>
                </a:cubicBezTo>
                <a:cubicBezTo>
                  <a:pt x="94" y="53"/>
                  <a:pt x="70" y="29"/>
                  <a:pt x="54" y="18"/>
                </a:cubicBezTo>
                <a:cubicBezTo>
                  <a:pt x="38" y="7"/>
                  <a:pt x="11" y="4"/>
                  <a:pt x="0" y="0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3" name="Line 40"/>
          <p:cNvSpPr>
            <a:spLocks noChangeShapeType="1"/>
          </p:cNvSpPr>
          <p:nvPr/>
        </p:nvSpPr>
        <p:spPr bwMode="auto">
          <a:xfrm flipH="1" flipV="1">
            <a:off x="6710552" y="3047675"/>
            <a:ext cx="698861" cy="901467"/>
          </a:xfrm>
          <a:prstGeom prst="line">
            <a:avLst/>
          </a:prstGeom>
          <a:noFill/>
          <a:ln w="9525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24" name="Group 23"/>
          <p:cNvGrpSpPr/>
          <p:nvPr/>
        </p:nvGrpSpPr>
        <p:grpSpPr>
          <a:xfrm rot="2577895">
            <a:off x="6766736" y="3322261"/>
            <a:ext cx="723900" cy="393700"/>
            <a:chOff x="7437146" y="4046532"/>
            <a:chExt cx="723900" cy="393700"/>
          </a:xfrm>
        </p:grpSpPr>
        <p:sp>
          <p:nvSpPr>
            <p:cNvPr id="31" name="Line 12"/>
            <p:cNvSpPr>
              <a:spLocks noChangeShapeType="1"/>
            </p:cNvSpPr>
            <p:nvPr/>
          </p:nvSpPr>
          <p:spPr bwMode="auto">
            <a:xfrm flipH="1">
              <a:off x="7437146" y="4046532"/>
              <a:ext cx="693737" cy="346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Line 35"/>
            <p:cNvSpPr>
              <a:spLocks noChangeShapeType="1"/>
            </p:cNvSpPr>
            <p:nvPr/>
          </p:nvSpPr>
          <p:spPr bwMode="auto">
            <a:xfrm flipH="1">
              <a:off x="7453021" y="4070345"/>
              <a:ext cx="692150" cy="3460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Line 36"/>
            <p:cNvSpPr>
              <a:spLocks noChangeShapeType="1"/>
            </p:cNvSpPr>
            <p:nvPr/>
          </p:nvSpPr>
          <p:spPr bwMode="auto">
            <a:xfrm flipH="1">
              <a:off x="7467308" y="4092570"/>
              <a:ext cx="693738" cy="34766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5" name="Line 9"/>
          <p:cNvSpPr>
            <a:spLocks noChangeShapeType="1"/>
          </p:cNvSpPr>
          <p:nvPr/>
        </p:nvSpPr>
        <p:spPr bwMode="auto">
          <a:xfrm flipH="1">
            <a:off x="6183314" y="3547043"/>
            <a:ext cx="921826" cy="436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 flipH="1">
            <a:off x="6174840" y="3544456"/>
            <a:ext cx="925646" cy="878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6178033" y="2981238"/>
            <a:ext cx="69373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200">
                <a:latin typeface="Times New Roman" panose="02020603050405020304" pitchFamily="18" charset="0"/>
              </a:rPr>
              <a:t>A6</a:t>
            </a:r>
            <a:endParaRPr lang="en-US" altLang="en-US"/>
          </a:p>
        </p:txBody>
      </p:sp>
      <p:sp>
        <p:nvSpPr>
          <p:cNvPr id="28" name="Freeform 47"/>
          <p:cNvSpPr>
            <a:spLocks/>
          </p:cNvSpPr>
          <p:nvPr/>
        </p:nvSpPr>
        <p:spPr bwMode="auto">
          <a:xfrm>
            <a:off x="6543158" y="3179676"/>
            <a:ext cx="265112" cy="382587"/>
          </a:xfrm>
          <a:custGeom>
            <a:avLst/>
            <a:gdLst>
              <a:gd name="T0" fmla="*/ 276 w 276"/>
              <a:gd name="T1" fmla="*/ 0 h 396"/>
              <a:gd name="T2" fmla="*/ 162 w 276"/>
              <a:gd name="T3" fmla="*/ 33 h 396"/>
              <a:gd name="T4" fmla="*/ 39 w 276"/>
              <a:gd name="T5" fmla="*/ 171 h 396"/>
              <a:gd name="T6" fmla="*/ 0 w 276"/>
              <a:gd name="T7" fmla="*/ 39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6" h="396">
                <a:moveTo>
                  <a:pt x="276" y="0"/>
                </a:moveTo>
                <a:cubicBezTo>
                  <a:pt x="257" y="5"/>
                  <a:pt x="201" y="5"/>
                  <a:pt x="162" y="33"/>
                </a:cubicBezTo>
                <a:cubicBezTo>
                  <a:pt x="123" y="61"/>
                  <a:pt x="66" y="111"/>
                  <a:pt x="39" y="171"/>
                </a:cubicBezTo>
                <a:cubicBezTo>
                  <a:pt x="12" y="231"/>
                  <a:pt x="8" y="349"/>
                  <a:pt x="0" y="396"/>
                </a:cubicBezTo>
              </a:path>
            </a:pathLst>
          </a:custGeom>
          <a:noFill/>
          <a:ln w="6350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9" name="Text Box 32"/>
          <p:cNvSpPr txBox="1">
            <a:spLocks noChangeArrowheads="1"/>
          </p:cNvSpPr>
          <p:nvPr/>
        </p:nvSpPr>
        <p:spPr bwMode="auto">
          <a:xfrm>
            <a:off x="6873363" y="3175759"/>
            <a:ext cx="693737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200" dirty="0">
                <a:latin typeface="Times New Roman" panose="02020603050405020304" pitchFamily="18" charset="0"/>
              </a:rPr>
              <a:t>A5</a:t>
            </a:r>
            <a:endParaRPr lang="en-US" altLang="en-US" dirty="0"/>
          </a:p>
        </p:txBody>
      </p:sp>
      <p:sp>
        <p:nvSpPr>
          <p:cNvPr id="30" name="Freeform 48"/>
          <p:cNvSpPr>
            <a:spLocks/>
          </p:cNvSpPr>
          <p:nvPr/>
        </p:nvSpPr>
        <p:spPr bwMode="auto">
          <a:xfrm>
            <a:off x="6804260" y="3305545"/>
            <a:ext cx="115888" cy="95691"/>
          </a:xfrm>
          <a:custGeom>
            <a:avLst/>
            <a:gdLst>
              <a:gd name="T0" fmla="*/ 120 w 120"/>
              <a:gd name="T1" fmla="*/ 7 h 70"/>
              <a:gd name="T2" fmla="*/ 66 w 120"/>
              <a:gd name="T3" fmla="*/ 4 h 70"/>
              <a:gd name="T4" fmla="*/ 18 w 120"/>
              <a:gd name="T5" fmla="*/ 28 h 70"/>
              <a:gd name="T6" fmla="*/ 0 w 120"/>
              <a:gd name="T7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0" h="70">
                <a:moveTo>
                  <a:pt x="120" y="7"/>
                </a:moveTo>
                <a:cubicBezTo>
                  <a:pt x="111" y="6"/>
                  <a:pt x="83" y="0"/>
                  <a:pt x="66" y="4"/>
                </a:cubicBezTo>
                <a:cubicBezTo>
                  <a:pt x="49" y="8"/>
                  <a:pt x="29" y="17"/>
                  <a:pt x="18" y="28"/>
                </a:cubicBezTo>
                <a:cubicBezTo>
                  <a:pt x="7" y="39"/>
                  <a:pt x="4" y="62"/>
                  <a:pt x="0" y="70"/>
                </a:cubicBezTo>
              </a:path>
            </a:pathLst>
          </a:custGeom>
          <a:noFill/>
          <a:ln w="9525">
            <a:solidFill>
              <a:srgbClr val="000000"/>
            </a:solidFill>
            <a:round/>
            <a:headEnd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42" name="Group 41"/>
          <p:cNvGrpSpPr/>
          <p:nvPr/>
        </p:nvGrpSpPr>
        <p:grpSpPr>
          <a:xfrm>
            <a:off x="7285434" y="1987003"/>
            <a:ext cx="4190673" cy="2125544"/>
            <a:chOff x="7285434" y="1987003"/>
            <a:chExt cx="4190673" cy="2125544"/>
          </a:xfrm>
        </p:grpSpPr>
        <p:pic>
          <p:nvPicPr>
            <p:cNvPr id="4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3159" y="1987003"/>
              <a:ext cx="2392948" cy="1794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44" name="Straight Arrow Connector 43"/>
            <p:cNvCxnSpPr>
              <a:stCxn id="43" idx="1"/>
            </p:cNvCxnSpPr>
            <p:nvPr/>
          </p:nvCxnSpPr>
          <p:spPr>
            <a:xfrm flipH="1">
              <a:off x="7285434" y="2884359"/>
              <a:ext cx="1797725" cy="519049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3" idx="1"/>
              <a:endCxn id="19" idx="3"/>
            </p:cNvCxnSpPr>
            <p:nvPr/>
          </p:nvCxnSpPr>
          <p:spPr>
            <a:xfrm flipH="1">
              <a:off x="8811867" y="2884359"/>
              <a:ext cx="271292" cy="1228188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5302168" y="4275575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48" name="Text Box 7"/>
          <p:cNvSpPr txBox="1">
            <a:spLocks noChangeArrowheads="1"/>
          </p:cNvSpPr>
          <p:nvPr/>
        </p:nvSpPr>
        <p:spPr bwMode="auto">
          <a:xfrm>
            <a:off x="4471477" y="3921969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latin typeface="Calibri" panose="020F0502020204030204" pitchFamily="34" charset="0"/>
              </a:rPr>
              <a:t>f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024784" y="3852955"/>
            <a:ext cx="2059896" cy="1395681"/>
            <a:chOff x="5950903" y="2481263"/>
            <a:chExt cx="2059896" cy="1395681"/>
          </a:xfrm>
        </p:grpSpPr>
        <p:sp>
          <p:nvSpPr>
            <p:cNvPr id="57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8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9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0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1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2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3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4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5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6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7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8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69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0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1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2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3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4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5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6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7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8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79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0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1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2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3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4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5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6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7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8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89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0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1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50" name="Line 43"/>
          <p:cNvSpPr>
            <a:spLocks noChangeShapeType="1"/>
          </p:cNvSpPr>
          <p:nvPr/>
        </p:nvSpPr>
        <p:spPr bwMode="auto">
          <a:xfrm flipH="1">
            <a:off x="4046180" y="4541577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1" name="Line 43"/>
          <p:cNvSpPr>
            <a:spLocks noChangeShapeType="1"/>
          </p:cNvSpPr>
          <p:nvPr/>
        </p:nvSpPr>
        <p:spPr bwMode="auto">
          <a:xfrm rot="3180000" flipH="1">
            <a:off x="3938934" y="4091447"/>
            <a:ext cx="1125910" cy="267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2" name="Line 43"/>
          <p:cNvSpPr>
            <a:spLocks noChangeShapeType="1"/>
          </p:cNvSpPr>
          <p:nvPr/>
        </p:nvSpPr>
        <p:spPr bwMode="auto">
          <a:xfrm flipH="1">
            <a:off x="4827813" y="4541577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3" name="Text Box 6"/>
          <p:cNvSpPr txBox="1">
            <a:spLocks noChangeArrowheads="1"/>
          </p:cNvSpPr>
          <p:nvPr/>
        </p:nvSpPr>
        <p:spPr bwMode="auto">
          <a:xfrm>
            <a:off x="4327180" y="4509826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4" name="Line 109"/>
          <p:cNvSpPr>
            <a:spLocks noChangeShapeType="1"/>
          </p:cNvSpPr>
          <p:nvPr/>
        </p:nvSpPr>
        <p:spPr bwMode="auto">
          <a:xfrm flipV="1">
            <a:off x="4056127" y="3643997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" name="Line 109"/>
          <p:cNvSpPr>
            <a:spLocks noChangeShapeType="1"/>
          </p:cNvSpPr>
          <p:nvPr/>
        </p:nvSpPr>
        <p:spPr bwMode="auto">
          <a:xfrm flipV="1">
            <a:off x="4055070" y="3639677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3865146" y="3898920"/>
            <a:ext cx="5191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 rot="1648219">
            <a:off x="3025856" y="3853360"/>
            <a:ext cx="2059896" cy="1395681"/>
            <a:chOff x="5950903" y="2481263"/>
            <a:chExt cx="2059896" cy="1395681"/>
          </a:xfrm>
        </p:grpSpPr>
        <p:sp>
          <p:nvSpPr>
            <p:cNvPr id="93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4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5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6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7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8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9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0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1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2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3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4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5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6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7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8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9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0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1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2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3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4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5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6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7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8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9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0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1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2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3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4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5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6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7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7644791" y="3668910"/>
            <a:ext cx="1276809" cy="1213678"/>
            <a:chOff x="7644791" y="3668910"/>
            <a:chExt cx="1276809" cy="1213678"/>
          </a:xfrm>
        </p:grpSpPr>
        <p:sp>
          <p:nvSpPr>
            <p:cNvPr id="208" name="Text Box 28"/>
            <p:cNvSpPr txBox="1">
              <a:spLocks noChangeArrowheads="1"/>
            </p:cNvSpPr>
            <p:nvPr/>
          </p:nvSpPr>
          <p:spPr bwMode="auto">
            <a:xfrm>
              <a:off x="7644791" y="3668910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dirty="0"/>
            </a:p>
          </p:txBody>
        </p:sp>
        <p:grpSp>
          <p:nvGrpSpPr>
            <p:cNvPr id="209" name="Group 208"/>
            <p:cNvGrpSpPr/>
            <p:nvPr/>
          </p:nvGrpSpPr>
          <p:grpSpPr>
            <a:xfrm>
              <a:off x="7776527" y="3925188"/>
              <a:ext cx="498475" cy="520700"/>
              <a:chOff x="6002657" y="4142199"/>
              <a:chExt cx="498475" cy="520700"/>
            </a:xfrm>
          </p:grpSpPr>
          <p:sp>
            <p:nvSpPr>
              <p:cNvPr id="211" name="Line 25"/>
              <p:cNvSpPr>
                <a:spLocks noChangeShapeType="1"/>
              </p:cNvSpPr>
              <p:nvPr/>
            </p:nvSpPr>
            <p:spPr bwMode="auto">
              <a:xfrm flipV="1">
                <a:off x="6002659" y="4142199"/>
                <a:ext cx="1587" cy="5207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2" name="Line 26"/>
              <p:cNvSpPr>
                <a:spLocks noChangeShapeType="1"/>
              </p:cNvSpPr>
              <p:nvPr/>
            </p:nvSpPr>
            <p:spPr bwMode="auto">
              <a:xfrm flipV="1">
                <a:off x="6002657" y="4658137"/>
                <a:ext cx="498475" cy="158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10" name="Text Box 27"/>
            <p:cNvSpPr txBox="1">
              <a:spLocks noChangeArrowheads="1"/>
            </p:cNvSpPr>
            <p:nvPr/>
          </p:nvSpPr>
          <p:spPr bwMode="auto">
            <a:xfrm>
              <a:off x="8227863" y="4361888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043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Time-of-flight Spectrometers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At time-of-flight sources, only need to define one of </a:t>
            </a:r>
            <a:r>
              <a:rPr lang="en-GB" b="1" i="1" dirty="0" err="1"/>
              <a:t>k</a:t>
            </a:r>
            <a:r>
              <a:rPr lang="en-GB" b="1" i="1" baseline="-25000" dirty="0" err="1"/>
              <a:t>i</a:t>
            </a:r>
            <a:r>
              <a:rPr lang="en-GB" dirty="0"/>
              <a:t> or </a:t>
            </a:r>
            <a:r>
              <a:rPr lang="en-GB" b="1" i="1" dirty="0" err="1"/>
              <a:t>k</a:t>
            </a:r>
            <a:r>
              <a:rPr lang="en-GB" b="1" i="1" baseline="-25000" dirty="0" err="1"/>
              <a:t>f</a:t>
            </a:r>
            <a:r>
              <a:rPr lang="en-GB" dirty="0"/>
              <a:t> , the other is determined by the detector position and neutron time-of-flight</a:t>
            </a:r>
            <a:r>
              <a:rPr lang="en-GB" dirty="0" smtClean="0"/>
              <a:t>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 smtClean="0"/>
              <a:t>There are two types of </a:t>
            </a:r>
            <a:r>
              <a:rPr lang="en-GB" dirty="0" err="1" smtClean="0"/>
              <a:t>ToF</a:t>
            </a:r>
            <a:r>
              <a:rPr lang="en-GB" dirty="0" smtClean="0"/>
              <a:t> spectrometers:</a:t>
            </a:r>
            <a:endParaRPr lang="en-GB" dirty="0"/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/>
              <a:t>“Direct geometry”: Fix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i</a:t>
            </a:r>
            <a:endParaRPr lang="en-GB" dirty="0"/>
          </a:p>
          <a:p>
            <a:endParaRPr lang="en-GB" dirty="0"/>
          </a:p>
        </p:txBody>
      </p:sp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5345239" y="3325656"/>
            <a:ext cx="2184400" cy="2719388"/>
            <a:chOff x="1401763" y="3887788"/>
            <a:chExt cx="2184400" cy="2719387"/>
          </a:xfrm>
        </p:grpSpPr>
        <p:sp>
          <p:nvSpPr>
            <p:cNvPr id="5" name="Line 50"/>
            <p:cNvSpPr>
              <a:spLocks noChangeShapeType="1"/>
            </p:cNvSpPr>
            <p:nvPr/>
          </p:nvSpPr>
          <p:spPr bwMode="auto">
            <a:xfrm>
              <a:off x="1701800" y="5924550"/>
              <a:ext cx="1439863" cy="158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Line 51"/>
            <p:cNvSpPr>
              <a:spLocks noChangeShapeType="1"/>
            </p:cNvSpPr>
            <p:nvPr/>
          </p:nvSpPr>
          <p:spPr bwMode="auto">
            <a:xfrm flipV="1">
              <a:off x="1844675" y="4625975"/>
              <a:ext cx="1588" cy="144303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7" name="Picture 5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7" t="6349"/>
            <a:stretch>
              <a:fillRect/>
            </a:stretch>
          </p:blipFill>
          <p:spPr bwMode="auto">
            <a:xfrm>
              <a:off x="3225800" y="5762625"/>
              <a:ext cx="360363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82457" t="634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" name="Freeform 60"/>
            <p:cNvSpPr>
              <a:spLocks noChangeArrowheads="1"/>
            </p:cNvSpPr>
            <p:nvPr/>
          </p:nvSpPr>
          <p:spPr bwMode="auto">
            <a:xfrm>
              <a:off x="1891030" y="3887788"/>
              <a:ext cx="1135063" cy="2033587"/>
            </a:xfrm>
            <a:custGeom>
              <a:avLst/>
              <a:gdLst>
                <a:gd name="T0" fmla="*/ 0 w 3153"/>
                <a:gd name="T1" fmla="*/ 2147483647 h 5649"/>
                <a:gd name="T2" fmla="*/ 2147483647 w 3153"/>
                <a:gd name="T3" fmla="*/ 2147483647 h 56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53" h="5649">
                  <a:moveTo>
                    <a:pt x="0" y="5648"/>
                  </a:moveTo>
                  <a:cubicBezTo>
                    <a:pt x="1535" y="0"/>
                    <a:pt x="3152" y="5648"/>
                    <a:pt x="3152" y="5648"/>
                  </a:cubicBezTo>
                </a:path>
              </a:pathLst>
            </a:custGeom>
            <a:noFill/>
            <a:ln w="9000" cap="flat">
              <a:solidFill>
                <a:srgbClr val="00B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61"/>
            <p:cNvSpPr>
              <a:spLocks noChangeArrowheads="1"/>
            </p:cNvSpPr>
            <p:nvPr/>
          </p:nvSpPr>
          <p:spPr bwMode="auto">
            <a:xfrm>
              <a:off x="2203450" y="3905250"/>
              <a:ext cx="685800" cy="2027238"/>
            </a:xfrm>
            <a:custGeom>
              <a:avLst/>
              <a:gdLst>
                <a:gd name="T0" fmla="*/ 2147483647 w 1905"/>
                <a:gd name="T1" fmla="*/ 2147483647 h 5630"/>
                <a:gd name="T2" fmla="*/ 2147483647 w 1905"/>
                <a:gd name="T3" fmla="*/ 2147483647 h 56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05" h="5630">
                  <a:moveTo>
                    <a:pt x="302" y="5538"/>
                  </a:moveTo>
                  <a:cubicBezTo>
                    <a:pt x="0" y="0"/>
                    <a:pt x="1904" y="5629"/>
                    <a:pt x="1904" y="5629"/>
                  </a:cubicBezTo>
                </a:path>
              </a:pathLst>
            </a:custGeom>
            <a:noFill/>
            <a:ln w="9000" cap="flat">
              <a:solidFill>
                <a:srgbClr val="CC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 Box 62"/>
            <p:cNvSpPr txBox="1">
              <a:spLocks noChangeArrowheads="1"/>
            </p:cNvSpPr>
            <p:nvPr/>
          </p:nvSpPr>
          <p:spPr bwMode="auto">
            <a:xfrm>
              <a:off x="1401763" y="6242050"/>
              <a:ext cx="2052637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Arial Unicode MS" pitchFamily="34" charset="-128"/>
                </a:rPr>
                <a:t>Direct geometry</a:t>
              </a:r>
            </a:p>
          </p:txBody>
        </p:sp>
        <p:pic>
          <p:nvPicPr>
            <p:cNvPr id="11" name="Picture 1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59"/>
            <a:stretch>
              <a:fillRect/>
            </a:stretch>
          </p:blipFill>
          <p:spPr bwMode="auto">
            <a:xfrm>
              <a:off x="1612900" y="3983038"/>
              <a:ext cx="647700" cy="611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7775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oup 11"/>
          <p:cNvGrpSpPr/>
          <p:nvPr/>
        </p:nvGrpSpPr>
        <p:grpSpPr>
          <a:xfrm>
            <a:off x="2327932" y="3826757"/>
            <a:ext cx="2839371" cy="1718804"/>
            <a:chOff x="1489732" y="4348480"/>
            <a:chExt cx="2839371" cy="1718804"/>
          </a:xfrm>
        </p:grpSpPr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2936425" y="4740617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B0F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B0F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89732" y="4671603"/>
              <a:ext cx="2059896" cy="1395681"/>
              <a:chOff x="5950903" y="2481263"/>
              <a:chExt cx="2059896" cy="1395681"/>
            </a:xfrm>
          </p:grpSpPr>
          <p:sp>
            <p:nvSpPr>
              <p:cNvPr id="38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0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1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2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3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4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5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6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7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8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9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0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1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2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3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4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5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6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8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0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1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2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" name="Line 43"/>
            <p:cNvSpPr>
              <a:spLocks noChangeShapeType="1"/>
            </p:cNvSpPr>
            <p:nvPr/>
          </p:nvSpPr>
          <p:spPr bwMode="auto">
            <a:xfrm flipH="1">
              <a:off x="2511128" y="5360225"/>
              <a:ext cx="79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43"/>
            <p:cNvSpPr>
              <a:spLocks noChangeShapeType="1"/>
            </p:cNvSpPr>
            <p:nvPr/>
          </p:nvSpPr>
          <p:spPr bwMode="auto">
            <a:xfrm rot="3180000" flipH="1">
              <a:off x="2403882" y="4910095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 Box 6"/>
            <p:cNvSpPr txBox="1">
              <a:spLocks noChangeArrowheads="1"/>
            </p:cNvSpPr>
            <p:nvPr/>
          </p:nvSpPr>
          <p:spPr bwMode="auto">
            <a:xfrm>
              <a:off x="2792128" y="5328474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8" name="Line 109"/>
            <p:cNvSpPr>
              <a:spLocks noChangeShapeType="1"/>
            </p:cNvSpPr>
            <p:nvPr/>
          </p:nvSpPr>
          <p:spPr bwMode="auto">
            <a:xfrm flipV="1">
              <a:off x="2521075" y="4462645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109"/>
            <p:cNvSpPr>
              <a:spLocks noChangeShapeType="1"/>
            </p:cNvSpPr>
            <p:nvPr/>
          </p:nvSpPr>
          <p:spPr bwMode="auto">
            <a:xfrm flipV="1">
              <a:off x="2520018" y="4458325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Text Box 8"/>
            <p:cNvSpPr txBox="1">
              <a:spLocks noChangeArrowheads="1"/>
            </p:cNvSpPr>
            <p:nvPr/>
          </p:nvSpPr>
          <p:spPr bwMode="auto">
            <a:xfrm>
              <a:off x="2275608" y="4701454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>
                  <a:latin typeface="Arial" panose="020B0604020202020204" pitchFamily="34" charset="0"/>
                </a:rPr>
                <a:t>Q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1" name="Line 109"/>
            <p:cNvSpPr>
              <a:spLocks noChangeShapeType="1"/>
            </p:cNvSpPr>
            <p:nvPr/>
          </p:nvSpPr>
          <p:spPr bwMode="auto">
            <a:xfrm flipV="1">
              <a:off x="2520018" y="4594149"/>
              <a:ext cx="200135" cy="759047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Line 109"/>
            <p:cNvSpPr>
              <a:spLocks noChangeShapeType="1"/>
            </p:cNvSpPr>
            <p:nvPr/>
          </p:nvSpPr>
          <p:spPr bwMode="auto">
            <a:xfrm flipV="1">
              <a:off x="2531805" y="4736122"/>
              <a:ext cx="307405" cy="619291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Line 109"/>
            <p:cNvSpPr>
              <a:spLocks noChangeShapeType="1"/>
            </p:cNvSpPr>
            <p:nvPr/>
          </p:nvSpPr>
          <p:spPr bwMode="auto">
            <a:xfrm flipV="1">
              <a:off x="2522620" y="4664021"/>
              <a:ext cx="248377" cy="694590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Line 109"/>
            <p:cNvSpPr>
              <a:spLocks noChangeShapeType="1"/>
            </p:cNvSpPr>
            <p:nvPr/>
          </p:nvSpPr>
          <p:spPr bwMode="auto">
            <a:xfrm flipV="1">
              <a:off x="2527535" y="4912717"/>
              <a:ext cx="441116" cy="440478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Line 109"/>
            <p:cNvSpPr>
              <a:spLocks noChangeShapeType="1"/>
            </p:cNvSpPr>
            <p:nvPr/>
          </p:nvSpPr>
          <p:spPr bwMode="auto">
            <a:xfrm flipV="1">
              <a:off x="2521528" y="4826563"/>
              <a:ext cx="370129" cy="533660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Line 109"/>
            <p:cNvSpPr>
              <a:spLocks noChangeShapeType="1"/>
            </p:cNvSpPr>
            <p:nvPr/>
          </p:nvSpPr>
          <p:spPr bwMode="auto">
            <a:xfrm flipV="1">
              <a:off x="2527936" y="5184246"/>
              <a:ext cx="655181" cy="175975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Line 109"/>
            <p:cNvSpPr>
              <a:spLocks noChangeShapeType="1"/>
            </p:cNvSpPr>
            <p:nvPr/>
          </p:nvSpPr>
          <p:spPr bwMode="auto">
            <a:xfrm flipV="1">
              <a:off x="2527936" y="5280646"/>
              <a:ext cx="720907" cy="795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3743040" y="4957513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CCCC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CCCC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CCCC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9" name="Line 56"/>
            <p:cNvSpPr>
              <a:spLocks noChangeShapeType="1"/>
            </p:cNvSpPr>
            <p:nvPr/>
          </p:nvSpPr>
          <p:spPr bwMode="auto">
            <a:xfrm flipH="1">
              <a:off x="2513812" y="4734494"/>
              <a:ext cx="1713371" cy="620059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Line 43"/>
            <p:cNvSpPr>
              <a:spLocks noChangeShapeType="1"/>
            </p:cNvSpPr>
            <p:nvPr/>
          </p:nvSpPr>
          <p:spPr bwMode="auto">
            <a:xfrm rot="8760000" flipH="1">
              <a:off x="3203193" y="5047293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1" name="Line 56"/>
            <p:cNvSpPr>
              <a:spLocks noChangeShapeType="1"/>
            </p:cNvSpPr>
            <p:nvPr/>
          </p:nvSpPr>
          <p:spPr bwMode="auto">
            <a:xfrm flipH="1">
              <a:off x="2516443" y="4879210"/>
              <a:ext cx="1495809" cy="480337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Line 56"/>
            <p:cNvSpPr>
              <a:spLocks noChangeShapeType="1"/>
            </p:cNvSpPr>
            <p:nvPr/>
          </p:nvSpPr>
          <p:spPr bwMode="auto">
            <a:xfrm flipH="1">
              <a:off x="2518168" y="5088696"/>
              <a:ext cx="1195803" cy="270852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3" name="Line 56"/>
            <p:cNvSpPr>
              <a:spLocks noChangeShapeType="1"/>
            </p:cNvSpPr>
            <p:nvPr/>
          </p:nvSpPr>
          <p:spPr bwMode="auto">
            <a:xfrm flipH="1">
              <a:off x="2511126" y="4978344"/>
              <a:ext cx="1369994" cy="388785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Line 56"/>
            <p:cNvSpPr>
              <a:spLocks noChangeShapeType="1"/>
            </p:cNvSpPr>
            <p:nvPr/>
          </p:nvSpPr>
          <p:spPr bwMode="auto">
            <a:xfrm flipH="1">
              <a:off x="2528991" y="5293622"/>
              <a:ext cx="867985" cy="5957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Line 56"/>
            <p:cNvSpPr>
              <a:spLocks noChangeShapeType="1"/>
            </p:cNvSpPr>
            <p:nvPr/>
          </p:nvSpPr>
          <p:spPr bwMode="auto">
            <a:xfrm flipH="1">
              <a:off x="2531110" y="5194789"/>
              <a:ext cx="1012223" cy="172341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" name="Line 109"/>
            <p:cNvSpPr>
              <a:spLocks noChangeShapeType="1"/>
            </p:cNvSpPr>
            <p:nvPr/>
          </p:nvSpPr>
          <p:spPr bwMode="auto">
            <a:xfrm flipV="1">
              <a:off x="2521811" y="5017660"/>
              <a:ext cx="519158" cy="336212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" name="Line 109"/>
            <p:cNvSpPr>
              <a:spLocks noChangeShapeType="1"/>
            </p:cNvSpPr>
            <p:nvPr/>
          </p:nvSpPr>
          <p:spPr bwMode="auto">
            <a:xfrm flipV="1">
              <a:off x="2521809" y="5114160"/>
              <a:ext cx="577172" cy="246061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58" y="3069962"/>
            <a:ext cx="2666667" cy="266667"/>
          </a:xfrm>
          <a:prstGeom prst="rect">
            <a:avLst/>
          </a:prstGeom>
        </p:spPr>
      </p:pic>
      <p:grpSp>
        <p:nvGrpSpPr>
          <p:cNvPr id="74" name="Group 73"/>
          <p:cNvGrpSpPr/>
          <p:nvPr/>
        </p:nvGrpSpPr>
        <p:grpSpPr>
          <a:xfrm>
            <a:off x="7224578" y="3677929"/>
            <a:ext cx="3200705" cy="811432"/>
            <a:chOff x="5700577" y="3762772"/>
            <a:chExt cx="3200705" cy="811432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577" y="3762772"/>
              <a:ext cx="1771429" cy="495238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06" y="4317061"/>
              <a:ext cx="2190476" cy="2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442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Time-of-flight Spectrometers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At time-of-flight sources, only need to define one of </a:t>
            </a:r>
            <a:r>
              <a:rPr lang="en-GB" b="1" i="1" dirty="0" err="1"/>
              <a:t>k</a:t>
            </a:r>
            <a:r>
              <a:rPr lang="en-GB" b="1" i="1" baseline="-25000" dirty="0" err="1"/>
              <a:t>i</a:t>
            </a:r>
            <a:r>
              <a:rPr lang="en-GB" dirty="0"/>
              <a:t> or </a:t>
            </a:r>
            <a:r>
              <a:rPr lang="en-GB" b="1" i="1" dirty="0" err="1"/>
              <a:t>k</a:t>
            </a:r>
            <a:r>
              <a:rPr lang="en-GB" b="1" i="1" baseline="-25000" dirty="0" err="1"/>
              <a:t>f</a:t>
            </a:r>
            <a:r>
              <a:rPr lang="en-GB" dirty="0"/>
              <a:t> , the other is determined by the detector position and neutron time-of-flight</a:t>
            </a:r>
            <a:r>
              <a:rPr lang="en-GB" dirty="0" smtClean="0"/>
              <a:t>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There are two types of </a:t>
            </a:r>
            <a:r>
              <a:rPr lang="en-GB" dirty="0" err="1"/>
              <a:t>ToF</a:t>
            </a:r>
            <a:r>
              <a:rPr lang="en-GB" dirty="0"/>
              <a:t> spectrometers</a:t>
            </a:r>
            <a:r>
              <a:rPr lang="en-GB" dirty="0" smtClean="0"/>
              <a:t>:</a:t>
            </a:r>
            <a:endParaRPr lang="en-GB" dirty="0"/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/>
              <a:t>“Direct geometry”: Fix </a:t>
            </a:r>
            <a:r>
              <a:rPr lang="en-GB" b="1" i="1" dirty="0" err="1"/>
              <a:t>k</a:t>
            </a:r>
            <a:r>
              <a:rPr lang="en-GB" b="1" i="1" baseline="-25000" dirty="0" err="1"/>
              <a:t>i</a:t>
            </a:r>
            <a:endParaRPr lang="en-GB" b="1" i="1" baseline="-25000" dirty="0"/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/>
              <a:t>“Indirect geometry”: Fix </a:t>
            </a:r>
            <a:r>
              <a:rPr lang="en-GB" b="1" i="1" dirty="0" err="1"/>
              <a:t>k</a:t>
            </a:r>
            <a:r>
              <a:rPr lang="en-GB" b="1" i="1" baseline="-25000" dirty="0" err="1"/>
              <a:t>f</a:t>
            </a:r>
            <a:endParaRPr lang="en-GB" baseline="-25000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grpSp>
        <p:nvGrpSpPr>
          <p:cNvPr id="77" name="Group 183"/>
          <p:cNvGrpSpPr>
            <a:grpSpLocks/>
          </p:cNvGrpSpPr>
          <p:nvPr/>
        </p:nvGrpSpPr>
        <p:grpSpPr bwMode="auto">
          <a:xfrm>
            <a:off x="5343113" y="3417727"/>
            <a:ext cx="2232025" cy="2634298"/>
            <a:chOff x="5360988" y="3972878"/>
            <a:chExt cx="2232025" cy="2634297"/>
          </a:xfrm>
        </p:grpSpPr>
        <p:sp>
          <p:nvSpPr>
            <p:cNvPr id="78" name="Line 123"/>
            <p:cNvSpPr>
              <a:spLocks noChangeShapeType="1"/>
            </p:cNvSpPr>
            <p:nvPr/>
          </p:nvSpPr>
          <p:spPr bwMode="auto">
            <a:xfrm>
              <a:off x="5662613" y="5914390"/>
              <a:ext cx="1439862" cy="158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Line 124"/>
            <p:cNvSpPr>
              <a:spLocks noChangeShapeType="1"/>
            </p:cNvSpPr>
            <p:nvPr/>
          </p:nvSpPr>
          <p:spPr bwMode="auto">
            <a:xfrm flipV="1">
              <a:off x="5805488" y="4615815"/>
              <a:ext cx="1587" cy="144303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80" name="Picture 12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7" t="6349"/>
            <a:stretch>
              <a:fillRect/>
            </a:stretch>
          </p:blipFill>
          <p:spPr bwMode="auto">
            <a:xfrm>
              <a:off x="7186613" y="5752465"/>
              <a:ext cx="360362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82457" t="634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1" name="Text Box 126"/>
            <p:cNvSpPr txBox="1">
              <a:spLocks noChangeArrowheads="1"/>
            </p:cNvSpPr>
            <p:nvPr/>
          </p:nvSpPr>
          <p:spPr bwMode="auto">
            <a:xfrm>
              <a:off x="5360988" y="6242050"/>
              <a:ext cx="22320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Arial Unicode MS" pitchFamily="34" charset="-128"/>
                </a:rPr>
                <a:t>Indirect geometry</a:t>
              </a:r>
            </a:p>
          </p:txBody>
        </p:sp>
        <p:sp>
          <p:nvSpPr>
            <p:cNvPr id="82" name="Freeform 127"/>
            <p:cNvSpPr>
              <a:spLocks noChangeArrowheads="1"/>
            </p:cNvSpPr>
            <p:nvPr/>
          </p:nvSpPr>
          <p:spPr bwMode="auto">
            <a:xfrm>
              <a:off x="5973128" y="4550728"/>
              <a:ext cx="795337" cy="1363662"/>
            </a:xfrm>
            <a:custGeom>
              <a:avLst/>
              <a:gdLst>
                <a:gd name="T0" fmla="*/ 0 w 2209"/>
                <a:gd name="T1" fmla="*/ 2147483647 h 3790"/>
                <a:gd name="T2" fmla="*/ 2147483647 w 2209"/>
                <a:gd name="T3" fmla="*/ 0 h 379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09" h="3790">
                  <a:moveTo>
                    <a:pt x="0" y="3789"/>
                  </a:moveTo>
                  <a:cubicBezTo>
                    <a:pt x="1616" y="1743"/>
                    <a:pt x="2208" y="0"/>
                    <a:pt x="2208" y="0"/>
                  </a:cubicBezTo>
                </a:path>
              </a:pathLst>
            </a:custGeom>
            <a:noFill/>
            <a:ln w="9000" cap="flat">
              <a:solidFill>
                <a:srgbClr val="00B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Line 128"/>
            <p:cNvSpPr>
              <a:spLocks noChangeShapeType="1"/>
            </p:cNvSpPr>
            <p:nvPr/>
          </p:nvSpPr>
          <p:spPr bwMode="auto">
            <a:xfrm flipV="1">
              <a:off x="6397625" y="4571365"/>
              <a:ext cx="695325" cy="1344613"/>
            </a:xfrm>
            <a:prstGeom prst="line">
              <a:avLst/>
            </a:prstGeom>
            <a:noFill/>
            <a:ln w="9000">
              <a:solidFill>
                <a:srgbClr val="CC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84" name="Picture 13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59"/>
            <a:stretch>
              <a:fillRect/>
            </a:stretch>
          </p:blipFill>
          <p:spPr bwMode="auto">
            <a:xfrm>
              <a:off x="5578158" y="3972878"/>
              <a:ext cx="647700" cy="611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7775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85" name="Group 84"/>
          <p:cNvGrpSpPr/>
          <p:nvPr/>
        </p:nvGrpSpPr>
        <p:grpSpPr>
          <a:xfrm>
            <a:off x="2327930" y="3826758"/>
            <a:ext cx="2174820" cy="2418479"/>
            <a:chOff x="1489732" y="3911600"/>
            <a:chExt cx="2174820" cy="2418479"/>
          </a:xfrm>
        </p:grpSpPr>
        <p:sp>
          <p:nvSpPr>
            <p:cNvPr id="86" name="Line 2"/>
            <p:cNvSpPr>
              <a:spLocks noChangeShapeType="1"/>
            </p:cNvSpPr>
            <p:nvPr/>
          </p:nvSpPr>
          <p:spPr bwMode="auto">
            <a:xfrm flipH="1">
              <a:off x="1822063" y="4923528"/>
              <a:ext cx="741425" cy="102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7" name="Text Box 7"/>
            <p:cNvSpPr txBox="1">
              <a:spLocks noChangeArrowheads="1"/>
            </p:cNvSpPr>
            <p:nvPr/>
          </p:nvSpPr>
          <p:spPr bwMode="auto">
            <a:xfrm>
              <a:off x="2936425" y="4303737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grpSp>
          <p:nvGrpSpPr>
            <p:cNvPr id="88" name="Group 87"/>
            <p:cNvGrpSpPr/>
            <p:nvPr/>
          </p:nvGrpSpPr>
          <p:grpSpPr>
            <a:xfrm>
              <a:off x="1489732" y="4234723"/>
              <a:ext cx="2059896" cy="1395681"/>
              <a:chOff x="5950903" y="2481263"/>
              <a:chExt cx="2059896" cy="1395681"/>
            </a:xfrm>
          </p:grpSpPr>
          <p:sp>
            <p:nvSpPr>
              <p:cNvPr id="110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9" name="Line 43"/>
            <p:cNvSpPr>
              <a:spLocks noChangeShapeType="1"/>
            </p:cNvSpPr>
            <p:nvPr/>
          </p:nvSpPr>
          <p:spPr bwMode="auto">
            <a:xfrm flipH="1">
              <a:off x="2511128" y="4923345"/>
              <a:ext cx="79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0" name="Line 43"/>
            <p:cNvSpPr>
              <a:spLocks noChangeShapeType="1"/>
            </p:cNvSpPr>
            <p:nvPr/>
          </p:nvSpPr>
          <p:spPr bwMode="auto">
            <a:xfrm rot="3180000" flipH="1">
              <a:off x="2403882" y="4473215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Text Box 6"/>
            <p:cNvSpPr txBox="1">
              <a:spLocks noChangeArrowheads="1"/>
            </p:cNvSpPr>
            <p:nvPr/>
          </p:nvSpPr>
          <p:spPr bwMode="auto">
            <a:xfrm>
              <a:off x="2468203" y="4905076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B0F0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B0F0"/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2" name="Line 109"/>
            <p:cNvSpPr>
              <a:spLocks noChangeShapeType="1"/>
            </p:cNvSpPr>
            <p:nvPr/>
          </p:nvSpPr>
          <p:spPr bwMode="auto">
            <a:xfrm flipV="1">
              <a:off x="2521075" y="4025765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3" name="Line 109"/>
            <p:cNvSpPr>
              <a:spLocks noChangeShapeType="1"/>
            </p:cNvSpPr>
            <p:nvPr/>
          </p:nvSpPr>
          <p:spPr bwMode="auto">
            <a:xfrm flipV="1">
              <a:off x="2520018" y="4031771"/>
              <a:ext cx="113847" cy="884546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none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Text Box 8"/>
            <p:cNvSpPr txBox="1">
              <a:spLocks noChangeArrowheads="1"/>
            </p:cNvSpPr>
            <p:nvPr/>
          </p:nvSpPr>
          <p:spPr bwMode="auto">
            <a:xfrm>
              <a:off x="2519225" y="4305663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>
                  <a:latin typeface="Arial" panose="020B0604020202020204" pitchFamily="34" charset="0"/>
                </a:rPr>
                <a:t>Q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95" name="Line 109"/>
            <p:cNvSpPr>
              <a:spLocks noChangeShapeType="1"/>
            </p:cNvSpPr>
            <p:nvPr/>
          </p:nvSpPr>
          <p:spPr bwMode="auto">
            <a:xfrm flipV="1">
              <a:off x="2130809" y="4039354"/>
              <a:ext cx="509671" cy="883311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Line 109"/>
            <p:cNvSpPr>
              <a:spLocks noChangeShapeType="1"/>
            </p:cNvSpPr>
            <p:nvPr/>
          </p:nvSpPr>
          <p:spPr bwMode="auto">
            <a:xfrm flipV="1">
              <a:off x="2245161" y="4029477"/>
              <a:ext cx="395319" cy="893188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Line 109"/>
            <p:cNvSpPr>
              <a:spLocks noChangeShapeType="1"/>
            </p:cNvSpPr>
            <p:nvPr/>
          </p:nvSpPr>
          <p:spPr bwMode="auto">
            <a:xfrm flipV="1">
              <a:off x="2345874" y="4036646"/>
              <a:ext cx="294606" cy="886018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Line 109"/>
            <p:cNvSpPr>
              <a:spLocks noChangeShapeType="1"/>
            </p:cNvSpPr>
            <p:nvPr/>
          </p:nvSpPr>
          <p:spPr bwMode="auto">
            <a:xfrm flipV="1">
              <a:off x="2451776" y="4036646"/>
              <a:ext cx="182088" cy="886020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Line 109"/>
            <p:cNvSpPr>
              <a:spLocks noChangeShapeType="1"/>
            </p:cNvSpPr>
            <p:nvPr/>
          </p:nvSpPr>
          <p:spPr bwMode="auto">
            <a:xfrm flipV="1">
              <a:off x="2026042" y="4029480"/>
              <a:ext cx="614439" cy="893186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Line 109"/>
            <p:cNvSpPr>
              <a:spLocks noChangeShapeType="1"/>
            </p:cNvSpPr>
            <p:nvPr/>
          </p:nvSpPr>
          <p:spPr bwMode="auto">
            <a:xfrm flipV="1">
              <a:off x="1932622" y="4029482"/>
              <a:ext cx="707860" cy="893184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1" name="Text Box 7"/>
            <p:cNvSpPr txBox="1">
              <a:spLocks noChangeArrowheads="1"/>
            </p:cNvSpPr>
            <p:nvPr/>
          </p:nvSpPr>
          <p:spPr bwMode="auto">
            <a:xfrm>
              <a:off x="3145439" y="5591563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CCCC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CCCC00"/>
                  </a:solidFill>
                  <a:latin typeface="Calibri" panose="020F0502020204030204" pitchFamily="34" charset="0"/>
                </a:rPr>
                <a:t>i</a:t>
              </a:r>
              <a:endParaRPr lang="en-US" altLang="en-US" sz="1800" dirty="0">
                <a:solidFill>
                  <a:srgbClr val="CCCC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02" name="Line 56"/>
            <p:cNvSpPr>
              <a:spLocks noChangeShapeType="1"/>
            </p:cNvSpPr>
            <p:nvPr/>
          </p:nvSpPr>
          <p:spPr bwMode="auto">
            <a:xfrm>
              <a:off x="2643811" y="4030086"/>
              <a:ext cx="471521" cy="205956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Line 43"/>
            <p:cNvSpPr>
              <a:spLocks noChangeShapeType="1"/>
            </p:cNvSpPr>
            <p:nvPr/>
          </p:nvSpPr>
          <p:spPr bwMode="auto">
            <a:xfrm rot="3900000">
              <a:off x="2907630" y="5090450"/>
              <a:ext cx="651366" cy="445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4" name="Line 2"/>
            <p:cNvSpPr>
              <a:spLocks noChangeShapeType="1"/>
            </p:cNvSpPr>
            <p:nvPr/>
          </p:nvSpPr>
          <p:spPr bwMode="auto">
            <a:xfrm flipH="1">
              <a:off x="3078570" y="5699989"/>
              <a:ext cx="95596" cy="630090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5" name="Line 56"/>
            <p:cNvSpPr>
              <a:spLocks noChangeShapeType="1"/>
            </p:cNvSpPr>
            <p:nvPr/>
          </p:nvSpPr>
          <p:spPr bwMode="auto">
            <a:xfrm>
              <a:off x="2630763" y="4033187"/>
              <a:ext cx="504750" cy="191930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6" name="Line 56"/>
            <p:cNvSpPr>
              <a:spLocks noChangeShapeType="1"/>
            </p:cNvSpPr>
            <p:nvPr/>
          </p:nvSpPr>
          <p:spPr bwMode="auto">
            <a:xfrm>
              <a:off x="2639059" y="4030151"/>
              <a:ext cx="516705" cy="1830896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7" name="Line 56"/>
            <p:cNvSpPr>
              <a:spLocks noChangeShapeType="1"/>
            </p:cNvSpPr>
            <p:nvPr/>
          </p:nvSpPr>
          <p:spPr bwMode="auto">
            <a:xfrm>
              <a:off x="2640290" y="4036638"/>
              <a:ext cx="538054" cy="1684722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Line 56"/>
            <p:cNvSpPr>
              <a:spLocks noChangeShapeType="1"/>
            </p:cNvSpPr>
            <p:nvPr/>
          </p:nvSpPr>
          <p:spPr bwMode="auto">
            <a:xfrm>
              <a:off x="2639059" y="4036464"/>
              <a:ext cx="454048" cy="2171295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Line 56"/>
            <p:cNvSpPr>
              <a:spLocks noChangeShapeType="1"/>
            </p:cNvSpPr>
            <p:nvPr/>
          </p:nvSpPr>
          <p:spPr bwMode="auto">
            <a:xfrm>
              <a:off x="2636956" y="4023735"/>
              <a:ext cx="435490" cy="230634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146" name="Picture 1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573" y="3677929"/>
            <a:ext cx="1809524" cy="495238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95" y="4173167"/>
            <a:ext cx="2257143" cy="380952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58" y="3069962"/>
            <a:ext cx="2666667" cy="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9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314" y="643221"/>
            <a:ext cx="6059900" cy="5220247"/>
          </a:xfrm>
        </p:spPr>
        <p:txBody>
          <a:bodyPr>
            <a:norm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 smtClean="0"/>
              <a:t>Direct geometry spectrometers usually use mechanical choppers to </a:t>
            </a:r>
            <a:r>
              <a:rPr lang="en-GB" dirty="0" err="1" smtClean="0"/>
              <a:t>monochromate</a:t>
            </a:r>
            <a:r>
              <a:rPr lang="en-GB" dirty="0" smtClean="0"/>
              <a:t> the incident </a:t>
            </a:r>
            <a:r>
              <a:rPr lang="en-GB" b="1" i="1" dirty="0" err="1"/>
              <a:t>k</a:t>
            </a:r>
            <a:r>
              <a:rPr lang="en-GB" b="1" i="1" baseline="-25000" dirty="0" err="1"/>
              <a:t>i</a:t>
            </a:r>
            <a:r>
              <a:rPr lang="en-GB" b="1" i="1" baseline="30000" dirty="0"/>
              <a:t> </a:t>
            </a:r>
            <a:r>
              <a:rPr lang="en-GB" b="1" i="1" dirty="0"/>
              <a:t> </a:t>
            </a:r>
            <a:endParaRPr lang="en-GB" b="1" i="1" dirty="0" smtClean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 smtClean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 smtClean="0"/>
              <a:t>Indirect geometry spectrometers usually use crystals to Bragg reflect a fixed final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f</a:t>
            </a:r>
            <a:r>
              <a:rPr lang="en-GB" b="1" i="1" dirty="0" smtClean="0"/>
              <a:t> 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959" y="2849155"/>
            <a:ext cx="2737038" cy="205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349435" y="-351216"/>
            <a:ext cx="1283328" cy="34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1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mari_pic_edited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1" y="1793865"/>
            <a:ext cx="515302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6387" name="Shape 50"/>
          <p:cNvSpPr>
            <a:spLocks noChangeArrowheads="1"/>
          </p:cNvSpPr>
          <p:nvPr/>
        </p:nvSpPr>
        <p:spPr bwMode="auto">
          <a:xfrm>
            <a:off x="1752601" y="2012939"/>
            <a:ext cx="3535363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 panose="020F0502020204030204" pitchFamily="34" charset="0"/>
                <a:ea typeface="Gill Sans SemiBold"/>
                <a:cs typeface="Gill Sans SemiBold"/>
                <a:sym typeface="Gill Sans SemiBold"/>
              </a:rPr>
              <a:t>Spec</a:t>
            </a:r>
            <a:endParaRPr lang="en-GB" altLang="en-US" sz="2500" b="1" dirty="0">
              <a:solidFill>
                <a:srgbClr val="000000"/>
              </a:solidFill>
              <a:latin typeface="Calibri" panose="020F0502020204030204" pitchFamily="34" charset="0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= 7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meV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to 1 eV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922 </a:t>
            </a:r>
            <a:r>
              <a:rPr lang="en-US" altLang="en-US" sz="2500" baseline="320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He tubes; 3° to 130°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ΔE/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= 2.5 - 5%</a:t>
            </a:r>
            <a:b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MARI</a:t>
            </a:r>
          </a:p>
        </p:txBody>
      </p:sp>
      <p:sp>
        <p:nvSpPr>
          <p:cNvPr id="5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Direct Geometry Instruments</a:t>
            </a:r>
          </a:p>
        </p:txBody>
      </p:sp>
    </p:spTree>
    <p:extLst>
      <p:ext uri="{BB962C8B-B14F-4D97-AF65-F5344CB8AC3E}">
        <p14:creationId xmlns:p14="http://schemas.microsoft.com/office/powerpoint/2010/main" val="3526800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dropped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373" r="3204" b="3021"/>
          <a:stretch>
            <a:fillRect/>
          </a:stretch>
        </p:blipFill>
        <p:spPr bwMode="auto">
          <a:xfrm>
            <a:off x="1747839" y="1809975"/>
            <a:ext cx="4619625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7411" name="Shape 55"/>
          <p:cNvSpPr>
            <a:spLocks noChangeArrowheads="1"/>
          </p:cNvSpPr>
          <p:nvPr/>
        </p:nvSpPr>
        <p:spPr bwMode="auto">
          <a:xfrm>
            <a:off x="6716714" y="1608363"/>
            <a:ext cx="3760787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40 meV to 2 eV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40000 </a:t>
            </a:r>
            <a:r>
              <a:rPr lang="en-US" altLang="en-US" sz="2500" baseline="32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He PSD elements; 3° to 20°   - main bank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20° to 60° - high angle bank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ΔE/E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1 - 5%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MAPS</a:t>
            </a:r>
          </a:p>
        </p:txBody>
      </p:sp>
      <p:sp>
        <p:nvSpPr>
          <p:cNvPr id="5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Direct Geometry Instruments</a:t>
            </a:r>
          </a:p>
        </p:txBody>
      </p:sp>
    </p:spTree>
    <p:extLst>
      <p:ext uri="{BB962C8B-B14F-4D97-AF65-F5344CB8AC3E}">
        <p14:creationId xmlns:p14="http://schemas.microsoft.com/office/powerpoint/2010/main" val="39985029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dropped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1" y="1793596"/>
            <a:ext cx="4697413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8435" name="Shape 60"/>
          <p:cNvSpPr>
            <a:spLocks noChangeArrowheads="1"/>
          </p:cNvSpPr>
          <p:nvPr/>
        </p:nvSpPr>
        <p:spPr bwMode="auto">
          <a:xfrm>
            <a:off x="1724025" y="1793596"/>
            <a:ext cx="386715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10 meV to 2 eV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π steradians of </a:t>
            </a:r>
            <a:r>
              <a:rPr lang="en-US" altLang="en-US" sz="2500" baseline="32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He PSDs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(gapless)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x20 Maps flux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x7 Maps detector coverage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ΔE/E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4 - 6%</a:t>
            </a:r>
          </a:p>
        </p:txBody>
      </p:sp>
      <p:sp>
        <p:nvSpPr>
          <p:cNvPr id="184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MERLIN</a:t>
            </a:r>
          </a:p>
        </p:txBody>
      </p:sp>
      <p:sp>
        <p:nvSpPr>
          <p:cNvPr id="5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Direct Geometry Instruments</a:t>
            </a:r>
          </a:p>
        </p:txBody>
      </p:sp>
    </p:spTree>
    <p:extLst>
      <p:ext uri="{BB962C8B-B14F-4D97-AF65-F5344CB8AC3E}">
        <p14:creationId xmlns:p14="http://schemas.microsoft.com/office/powerpoint/2010/main" val="36145306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64"/>
          <p:cNvSpPr>
            <a:spLocks noChangeArrowheads="1"/>
          </p:cNvSpPr>
          <p:nvPr/>
        </p:nvSpPr>
        <p:spPr bwMode="auto">
          <a:xfrm>
            <a:off x="6878638" y="1654583"/>
            <a:ext cx="393700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= 0.5 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meV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to 20 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π 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steradians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2500" baseline="32000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He PSDs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(gapless)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Same flux/coverage as Merlin</a:t>
            </a:r>
            <a:b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ΔE/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= 0.6 - 3.5%</a:t>
            </a:r>
            <a:b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9459" name="dropped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5444" r="28571" b="4584"/>
          <a:stretch>
            <a:fillRect/>
          </a:stretch>
        </p:blipFill>
        <p:spPr bwMode="auto">
          <a:xfrm>
            <a:off x="1800225" y="1633946"/>
            <a:ext cx="488950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94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LET</a:t>
            </a:r>
          </a:p>
        </p:txBody>
      </p:sp>
      <p:sp>
        <p:nvSpPr>
          <p:cNvPr id="5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Direct Geometry Instruments</a:t>
            </a:r>
          </a:p>
        </p:txBody>
      </p:sp>
    </p:spTree>
    <p:extLst>
      <p:ext uri="{BB962C8B-B14F-4D97-AF65-F5344CB8AC3E}">
        <p14:creationId xmlns:p14="http://schemas.microsoft.com/office/powerpoint/2010/main" val="2521128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suite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2484819" y="1899985"/>
            <a:ext cx="7203506" cy="4278212"/>
            <a:chOff x="1400659" y="1412776"/>
            <a:chExt cx="7203506" cy="4278212"/>
          </a:xfrm>
        </p:grpSpPr>
        <p:sp>
          <p:nvSpPr>
            <p:cNvPr id="4" name="Shape 69"/>
            <p:cNvSpPr/>
            <p:nvPr/>
          </p:nvSpPr>
          <p:spPr>
            <a:xfrm>
              <a:off x="2420558" y="3289821"/>
              <a:ext cx="2286000" cy="1419820"/>
            </a:xfrm>
            <a:prstGeom prst="rect">
              <a:avLst/>
            </a:prstGeom>
            <a:gradFill>
              <a:gsLst>
                <a:gs pos="0">
                  <a:srgbClr val="FF2600"/>
                </a:gs>
                <a:gs pos="100000">
                  <a:srgbClr val="7D4F20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/>
                <a:t>LET</a:t>
              </a:r>
            </a:p>
          </p:txBody>
        </p:sp>
        <p:sp>
          <p:nvSpPr>
            <p:cNvPr id="5" name="Shape 70"/>
            <p:cNvSpPr/>
            <p:nvPr/>
          </p:nvSpPr>
          <p:spPr>
            <a:xfrm>
              <a:off x="4938730" y="1807493"/>
              <a:ext cx="1982391" cy="1714500"/>
            </a:xfrm>
            <a:prstGeom prst="rect">
              <a:avLst/>
            </a:prstGeom>
            <a:gradFill>
              <a:gsLst>
                <a:gs pos="0">
                  <a:srgbClr val="E44010"/>
                </a:gs>
                <a:gs pos="100000">
                  <a:srgbClr val="6D1007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/>
                <a:t>    MERLIN</a:t>
              </a:r>
            </a:p>
          </p:txBody>
        </p:sp>
        <p:sp>
          <p:nvSpPr>
            <p:cNvPr id="6" name="Shape 71"/>
            <p:cNvSpPr/>
            <p:nvPr/>
          </p:nvSpPr>
          <p:spPr>
            <a:xfrm>
              <a:off x="3786800" y="1807493"/>
              <a:ext cx="1651992" cy="1839516"/>
            </a:xfrm>
            <a:prstGeom prst="rect">
              <a:avLst/>
            </a:prstGeom>
            <a:gradFill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7" tIns="35717" rIns="35717" bIns="35717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/>
                <a:t>    MARI</a:t>
              </a:r>
            </a:p>
          </p:txBody>
        </p:sp>
        <p:sp>
          <p:nvSpPr>
            <p:cNvPr id="7" name="Shape 73"/>
            <p:cNvSpPr/>
            <p:nvPr/>
          </p:nvSpPr>
          <p:spPr>
            <a:xfrm>
              <a:off x="2715238" y="1807493"/>
              <a:ext cx="1651992" cy="1223367"/>
            </a:xfrm>
            <a:prstGeom prst="rect">
              <a:avLst/>
            </a:prstGeom>
            <a:gradFill>
              <a:gsLst>
                <a:gs pos="0">
                  <a:srgbClr val="79BE82"/>
                </a:gs>
                <a:gs pos="100000">
                  <a:srgbClr val="3F7245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 dirty="0"/>
                <a:t>MAPS</a:t>
              </a:r>
            </a:p>
          </p:txBody>
        </p:sp>
        <p:sp>
          <p:nvSpPr>
            <p:cNvPr id="8" name="Shape 74"/>
            <p:cNvSpPr/>
            <p:nvPr/>
          </p:nvSpPr>
          <p:spPr>
            <a:xfrm>
              <a:off x="4947659" y="1816422"/>
              <a:ext cx="517922" cy="168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rgbClr val="FFFFFF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9" name="Shape 75"/>
            <p:cNvSpPr/>
            <p:nvPr/>
          </p:nvSpPr>
          <p:spPr>
            <a:xfrm rot="10794278">
              <a:off x="7652130" y="1504471"/>
              <a:ext cx="187524" cy="3527227"/>
            </a:xfrm>
            <a:prstGeom prst="rect">
              <a:avLst/>
            </a:prstGeom>
            <a:gradFill>
              <a:gsLst>
                <a:gs pos="0">
                  <a:srgbClr val="007BE8"/>
                </a:gs>
                <a:gs pos="50777">
                  <a:srgbClr val="E6DF1C"/>
                </a:gs>
                <a:gs pos="100000">
                  <a:srgbClr val="E83318"/>
                </a:gs>
              </a:gsLst>
              <a:lin ang="5400000"/>
            </a:gradFill>
            <a:ln w="25400">
              <a:solidFill>
                <a:srgbClr val="FFFFFF"/>
              </a:solidFill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lIns="0" tIns="0" rIns="0" bIns="0" anchor="ctr"/>
            <a:lstStyle/>
            <a:p>
              <a:pPr defTabSz="562550"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2400"/>
            </a:p>
          </p:txBody>
        </p:sp>
        <p:sp>
          <p:nvSpPr>
            <p:cNvPr id="10" name="Shape 76"/>
            <p:cNvSpPr/>
            <p:nvPr/>
          </p:nvSpPr>
          <p:spPr>
            <a:xfrm rot="16201846">
              <a:off x="7809880" y="3000599"/>
              <a:ext cx="1054773" cy="5337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7" tIns="35717" rIns="35717" bIns="35717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/>
                <a:t>(Flux)</a:t>
              </a:r>
            </a:p>
          </p:txBody>
        </p:sp>
        <p:sp>
          <p:nvSpPr>
            <p:cNvPr id="11" name="Shape 77"/>
            <p:cNvSpPr/>
            <p:nvPr/>
          </p:nvSpPr>
          <p:spPr>
            <a:xfrm>
              <a:off x="8366509" y="2076674"/>
              <a:ext cx="1222" cy="677366"/>
            </a:xfrm>
            <a:prstGeom prst="line">
              <a:avLst/>
            </a:prstGeom>
            <a:ln w="50800">
              <a:solidFill>
                <a:srgbClr val="FFFFFF"/>
              </a:solidFill>
              <a:miter lim="400000"/>
              <a:headEnd type="stealth"/>
            </a:ln>
          </p:spPr>
          <p:txBody>
            <a:bodyPr lIns="0" tIns="0" rIns="0" bIns="0" anchor="ctr"/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 sz="120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90159" y="1489026"/>
              <a:ext cx="0" cy="3406685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420558" y="5049030"/>
              <a:ext cx="4500563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TextBox 13"/>
            <p:cNvSpPr txBox="1"/>
            <p:nvPr/>
          </p:nvSpPr>
          <p:spPr>
            <a:xfrm rot="16200000">
              <a:off x="897315" y="1916120"/>
              <a:ext cx="1540483" cy="533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7" tIns="35717" rIns="35717" bIns="35717" numCol="1" spcCol="26788" rtlCol="0" anchor="ctr">
              <a:spAutoFit/>
            </a:bodyPr>
            <a:lstStyle/>
            <a:p>
              <a:pPr algn="ctr" defTabSz="410751" latinLnBrk="1" hangingPunct="0"/>
              <a:r>
                <a:rPr lang="en-GB" sz="3000" dirty="0" err="1">
                  <a:latin typeface="+mn-lt"/>
                  <a:ea typeface="+mn-ea"/>
                  <a:cs typeface="+mn-cs"/>
                  <a:sym typeface="Gill Sans"/>
                </a:rPr>
                <a:t>E</a:t>
              </a:r>
              <a:r>
                <a:rPr lang="en-GB" sz="3000" baseline="-25000" dirty="0" err="1">
                  <a:latin typeface="+mn-lt"/>
                  <a:ea typeface="+mn-ea"/>
                  <a:cs typeface="+mn-cs"/>
                  <a:sym typeface="Gill Sans"/>
                </a:rPr>
                <a:t>i</a:t>
              </a:r>
              <a:r>
                <a:rPr lang="en-GB" sz="3000" dirty="0">
                  <a:latin typeface="+mn-lt"/>
                  <a:ea typeface="+mn-ea"/>
                  <a:cs typeface="+mn-cs"/>
                  <a:sym typeface="Gill Sans"/>
                </a:rPr>
                <a:t> (</a:t>
              </a:r>
              <a:r>
                <a:rPr lang="en-GB" sz="3000" dirty="0" err="1">
                  <a:latin typeface="+mn-lt"/>
                  <a:ea typeface="+mn-ea"/>
                  <a:cs typeface="+mn-cs"/>
                  <a:sym typeface="Gill Sans"/>
                </a:rPr>
                <a:t>meV</a:t>
              </a:r>
              <a:r>
                <a:rPr lang="en-GB" sz="3000" dirty="0">
                  <a:latin typeface="+mn-lt"/>
                  <a:ea typeface="+mn-ea"/>
                  <a:cs typeface="+mn-cs"/>
                  <a:sym typeface="Gill Sans"/>
                </a:rPr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99992" y="5157192"/>
              <a:ext cx="992255" cy="533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7" tIns="35717" rIns="35717" bIns="35717" numCol="1" spcCol="26788" rtlCol="0" anchor="ctr">
              <a:spAutoFit/>
            </a:bodyPr>
            <a:lstStyle/>
            <a:p>
              <a:pPr algn="ctr" defTabSz="410751" latinLnBrk="1" hangingPunct="0"/>
              <a:r>
                <a:rPr lang="en-GB" sz="3000" dirty="0">
                  <a:latin typeface="+mn-lt"/>
                  <a:ea typeface="+mn-ea"/>
                  <a:cs typeface="+mn-cs"/>
                  <a:sym typeface="Gill Sans"/>
                </a:rPr>
                <a:t>Q (Å)</a:t>
              </a:r>
            </a:p>
          </p:txBody>
        </p:sp>
      </p:grpSp>
      <p:sp>
        <p:nvSpPr>
          <p:cNvPr id="17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Direct Geometry Instruments</a:t>
            </a:r>
          </a:p>
        </p:txBody>
      </p:sp>
    </p:spTree>
    <p:extLst>
      <p:ext uri="{BB962C8B-B14F-4D97-AF65-F5344CB8AC3E}">
        <p14:creationId xmlns:p14="http://schemas.microsoft.com/office/powerpoint/2010/main" val="7031016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Around the world</a:t>
            </a:r>
          </a:p>
        </p:txBody>
      </p:sp>
      <p:sp>
        <p:nvSpPr>
          <p:cNvPr id="17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Direct Geometry Instruments</a:t>
            </a:r>
          </a:p>
        </p:txBody>
      </p:sp>
      <p:graphicFrame>
        <p:nvGraphicFramePr>
          <p:cNvPr id="18" name="Table 84"/>
          <p:cNvGraphicFramePr/>
          <p:nvPr>
            <p:extLst/>
          </p:nvPr>
        </p:nvGraphicFramePr>
        <p:xfrm>
          <a:off x="2997399" y="2043349"/>
          <a:ext cx="6188272" cy="3000376"/>
        </p:xfrm>
        <a:graphic>
          <a:graphicData uri="http://schemas.openxmlformats.org/drawingml/2006/table">
            <a:tbl>
              <a:tblPr firstRow="1" firstCol="1"/>
              <a:tblGrid>
                <a:gridCol w="154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ISIS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ET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APS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ERLIN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ILL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CNCS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SEQUOIA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J-Parc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Amateras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HRC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4Seasons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612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Inelastic Neutron Scattering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>
                <a:srgbClr val="000000"/>
              </a:buClr>
              <a:buFont typeface="Lucida Sans" pitchFamily="34"/>
              <a:buChar char="•"/>
            </a:pPr>
            <a:r>
              <a:rPr lang="en-US" dirty="0"/>
              <a:t>Why?</a:t>
            </a:r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endParaRPr lang="en-US" sz="1200" dirty="0"/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r>
              <a:rPr lang="en-US" dirty="0"/>
              <a:t>Material properties depend on their structure</a:t>
            </a:r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endParaRPr lang="en-US" sz="1200" dirty="0"/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r>
              <a:rPr lang="en-US" dirty="0"/>
              <a:t>But, atoms are not stationary</a:t>
            </a:r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endParaRPr lang="en-US" sz="1200" dirty="0"/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r>
              <a:rPr lang="en-US" dirty="0"/>
              <a:t>Dynamics also important → inelastic neutron scattering can measure the dynamics of atom and spins.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85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TOSCA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Indirect Geometry Instruments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957" y="2809306"/>
            <a:ext cx="4360806" cy="3492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957" y="1607027"/>
            <a:ext cx="2100554" cy="16113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2043957" y="3434340"/>
            <a:ext cx="4746524" cy="224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01010" y="321837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12" name="Shape 64"/>
          <p:cNvSpPr>
            <a:spLocks noChangeArrowheads="1"/>
          </p:cNvSpPr>
          <p:nvPr/>
        </p:nvSpPr>
        <p:spPr bwMode="auto">
          <a:xfrm>
            <a:off x="7003029" y="2123554"/>
            <a:ext cx="3634451" cy="391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Water moderator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	E = 0~600 </a:t>
            </a:r>
            <a:r>
              <a:rPr lang="en-US" altLang="en-US" sz="2500" dirty="0" err="1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ΔE/E = 1%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	(energy transfer)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Detectors only around: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	40-55° (forward)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	125-140° (back)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47246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IRIS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Indirect Geometry Instruments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825" y="1732261"/>
            <a:ext cx="5472090" cy="4103199"/>
          </a:xfrm>
          <a:prstGeom prst="rect">
            <a:avLst/>
          </a:prstGeom>
        </p:spPr>
      </p:pic>
      <p:sp>
        <p:nvSpPr>
          <p:cNvPr id="7" name="Shape 64"/>
          <p:cNvSpPr>
            <a:spLocks noChangeArrowheads="1"/>
          </p:cNvSpPr>
          <p:nvPr/>
        </p:nvSpPr>
        <p:spPr bwMode="auto">
          <a:xfrm>
            <a:off x="1643951" y="1780911"/>
            <a:ext cx="3634451" cy="314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b="1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Hydrogen moderator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	E &lt; 4 </a:t>
            </a:r>
            <a:r>
              <a:rPr lang="en-US" altLang="en-US" sz="2500" dirty="0" err="1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ΔE ~ 18µeV (PG)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High flux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Detectors 25&lt;2</a:t>
            </a:r>
            <a:r>
              <a:rPr lang="el-GR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&lt;160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°</a:t>
            </a:r>
            <a:b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69301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OSIRIS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Indirect Geometry Instruments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28" y="1700905"/>
            <a:ext cx="5417886" cy="3727139"/>
          </a:xfrm>
          <a:prstGeom prst="rect">
            <a:avLst/>
          </a:prstGeom>
        </p:spPr>
      </p:pic>
      <p:sp>
        <p:nvSpPr>
          <p:cNvPr id="5" name="Shape 64"/>
          <p:cNvSpPr>
            <a:spLocks noChangeArrowheads="1"/>
          </p:cNvSpPr>
          <p:nvPr/>
        </p:nvSpPr>
        <p:spPr bwMode="auto">
          <a:xfrm>
            <a:off x="7380791" y="1682168"/>
            <a:ext cx="3402957" cy="314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b="1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Hydrogen moderator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	E &lt; 4 </a:t>
            </a:r>
            <a:r>
              <a:rPr lang="en-US" altLang="en-US" sz="2500" dirty="0" err="1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ΔE ~ 25µeV (PG)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Very high flux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Detectors 11&lt;2</a:t>
            </a:r>
            <a:r>
              <a:rPr lang="el-GR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&lt;148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°</a:t>
            </a:r>
            <a:b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11663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Around the world</a:t>
            </a:r>
          </a:p>
        </p:txBody>
      </p:sp>
      <p:sp>
        <p:nvSpPr>
          <p:cNvPr id="17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Direct Geometry Instruments</a:t>
            </a:r>
          </a:p>
        </p:txBody>
      </p:sp>
      <p:graphicFrame>
        <p:nvGraphicFramePr>
          <p:cNvPr id="5" name="Table 84"/>
          <p:cNvGraphicFramePr/>
          <p:nvPr>
            <p:extLst/>
          </p:nvPr>
        </p:nvGraphicFramePr>
        <p:xfrm>
          <a:off x="2997399" y="2043349"/>
          <a:ext cx="4641204" cy="2351484"/>
        </p:xfrm>
        <a:graphic>
          <a:graphicData uri="http://schemas.openxmlformats.org/drawingml/2006/table">
            <a:tbl>
              <a:tblPr firstRow="1" firstCol="1"/>
              <a:tblGrid>
                <a:gridCol w="154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ISIS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TOSCA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IRIS/OSIRIS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VISION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BASIS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J-</a:t>
                      </a:r>
                      <a:r>
                        <a:rPr sz="25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Parc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DNA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5291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GB" sz="4800" dirty="0"/>
          </a:p>
          <a:p>
            <a:pPr algn="ctr"/>
            <a:r>
              <a:rPr lang="en-GB" sz="4800" dirty="0" smtClean="0"/>
              <a:t>Questions so far?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5621231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Phonons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368544"/>
          </a:xfrm>
        </p:spPr>
        <p:txBody>
          <a:bodyPr>
            <a:normAutofit fontScale="85000" lnSpcReduction="20000"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Phonons are quantised lattice vibrations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Can be treated as collective motions of particles (mass </a:t>
            </a:r>
            <a:r>
              <a:rPr lang="en-GB" i="1" dirty="0"/>
              <a:t>m</a:t>
            </a:r>
            <a:r>
              <a:rPr lang="en-GB" dirty="0"/>
              <a:t>) connected by springs with force constant </a:t>
            </a:r>
            <a:r>
              <a:rPr lang="en-GB" i="1" dirty="0"/>
              <a:t>C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Simplest case of a monatomic chain: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sz="12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With solutions: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Giving a dispersion relation:</a:t>
            </a:r>
          </a:p>
          <a:p>
            <a:endParaRPr lang="en-GB" dirty="0"/>
          </a:p>
        </p:txBody>
      </p:sp>
      <p:graphicFrame>
        <p:nvGraphicFramePr>
          <p:cNvPr id="4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7895153"/>
              </p:ext>
            </p:extLst>
          </p:nvPr>
        </p:nvGraphicFramePr>
        <p:xfrm>
          <a:off x="4015833" y="3339347"/>
          <a:ext cx="32416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Equation" r:id="rId3" imgW="1574640" imgH="215640" progId="Equation.3">
                  <p:embed/>
                </p:oleObj>
              </mc:Choice>
              <mc:Fallback>
                <p:oleObj name="Equation" r:id="rId3" imgW="1574640" imgH="215640" progId="Equation.3">
                  <p:embed/>
                  <p:pic>
                    <p:nvPicPr>
                      <p:cNvPr id="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5833" y="3339347"/>
                        <a:ext cx="32416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593329"/>
              </p:ext>
            </p:extLst>
          </p:nvPr>
        </p:nvGraphicFramePr>
        <p:xfrm>
          <a:off x="4218253" y="3933280"/>
          <a:ext cx="2854421" cy="69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Equation" r:id="rId5" imgW="1765080" imgH="431640" progId="Equation.3">
                  <p:embed/>
                </p:oleObj>
              </mc:Choice>
              <mc:Fallback>
                <p:oleObj name="Equation" r:id="rId5" imgW="1765080" imgH="431640" progId="Equation.3">
                  <p:embed/>
                  <p:pic>
                    <p:nvPicPr>
                      <p:cNvPr id="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8253" y="3933280"/>
                        <a:ext cx="2854421" cy="697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5739077"/>
              </p:ext>
            </p:extLst>
          </p:nvPr>
        </p:nvGraphicFramePr>
        <p:xfrm>
          <a:off x="4160670" y="5457703"/>
          <a:ext cx="30321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Equation" r:id="rId7" imgW="1473120" imgH="266400" progId="Equation.3">
                  <p:embed/>
                </p:oleObj>
              </mc:Choice>
              <mc:Fallback>
                <p:oleObj name="Equation" r:id="rId7" imgW="1473120" imgH="266400" progId="Equation.3">
                  <p:embed/>
                  <p:pic>
                    <p:nvPicPr>
                      <p:cNvPr id="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670" y="5457703"/>
                        <a:ext cx="30321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13328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4224361" y="23757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Phonons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2711084" y="827878"/>
            <a:ext cx="6361112" cy="4692650"/>
            <a:chOff x="2268538" y="1196975"/>
            <a:chExt cx="6361112" cy="4692650"/>
          </a:xfrm>
        </p:grpSpPr>
        <p:pic>
          <p:nvPicPr>
            <p:cNvPr id="5" name="Picture 5" descr="longacou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638" y="5013325"/>
              <a:ext cx="435292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7" descr="trans_acous_0p5"/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313" y="4005263"/>
              <a:ext cx="1079500" cy="85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trans_acous_1p0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275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9" descr="trans_acous_1p5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238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trans_acous_2p0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1" descr="trans_acous_2p5"/>
            <p:cNvPicPr>
              <a:picLocks noChangeAspect="1" noChangeArrowheads="1" noCrop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750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7524750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6300788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5076825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3852863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2628900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3276600" y="1557338"/>
              <a:ext cx="0" cy="1871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2268538" y="3429000"/>
              <a:ext cx="575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2268538" y="2924175"/>
              <a:ext cx="1008062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3276600" y="2017713"/>
              <a:ext cx="281940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auto">
            <a:xfrm>
              <a:off x="6011863" y="1803400"/>
              <a:ext cx="1963737" cy="257175"/>
            </a:xfrm>
            <a:custGeom>
              <a:avLst/>
              <a:gdLst>
                <a:gd name="T0" fmla="*/ 0 w 1237"/>
                <a:gd name="T1" fmla="*/ 162 h 162"/>
                <a:gd name="T2" fmla="*/ 408 w 1237"/>
                <a:gd name="T3" fmla="*/ 26 h 162"/>
                <a:gd name="T4" fmla="*/ 1237 w 1237"/>
                <a:gd name="T5" fmla="*/ 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7" h="162">
                  <a:moveTo>
                    <a:pt x="0" y="162"/>
                  </a:moveTo>
                  <a:cubicBezTo>
                    <a:pt x="101" y="107"/>
                    <a:pt x="202" y="52"/>
                    <a:pt x="408" y="26"/>
                  </a:cubicBezTo>
                  <a:cubicBezTo>
                    <a:pt x="614" y="0"/>
                    <a:pt x="925" y="2"/>
                    <a:pt x="1237" y="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3111500" y="3449638"/>
              <a:ext cx="49672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/>
                <a:t>0	0.2	0.4	0.6	0.8	1.0</a:t>
              </a:r>
              <a:endParaRPr lang="en-US" altLang="en-US" sz="1200"/>
            </a:p>
          </p:txBody>
        </p:sp>
        <p:sp>
          <p:nvSpPr>
            <p:cNvPr id="22" name="Oval 28"/>
            <p:cNvSpPr>
              <a:spLocks noChangeArrowheads="1"/>
            </p:cNvSpPr>
            <p:nvPr/>
          </p:nvSpPr>
          <p:spPr bwMode="auto">
            <a:xfrm>
              <a:off x="4183063" y="2900363"/>
              <a:ext cx="93662" cy="936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 flipH="1">
              <a:off x="3171825" y="2989263"/>
              <a:ext cx="1047750" cy="1011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Oval 33"/>
            <p:cNvSpPr>
              <a:spLocks noChangeArrowheads="1"/>
            </p:cNvSpPr>
            <p:nvPr/>
          </p:nvSpPr>
          <p:spPr bwMode="auto">
            <a:xfrm>
              <a:off x="4624388" y="2682875"/>
              <a:ext cx="93662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 flipH="1">
              <a:off x="4383088" y="2774950"/>
              <a:ext cx="273050" cy="1231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Oval 35"/>
            <p:cNvSpPr>
              <a:spLocks noChangeArrowheads="1"/>
            </p:cNvSpPr>
            <p:nvPr/>
          </p:nvSpPr>
          <p:spPr bwMode="auto">
            <a:xfrm>
              <a:off x="5064125" y="2466975"/>
              <a:ext cx="93663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Line 36"/>
            <p:cNvSpPr>
              <a:spLocks noChangeShapeType="1"/>
            </p:cNvSpPr>
            <p:nvPr/>
          </p:nvSpPr>
          <p:spPr bwMode="auto">
            <a:xfrm>
              <a:off x="5124450" y="2562225"/>
              <a:ext cx="474663" cy="1431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Oval 37"/>
            <p:cNvSpPr>
              <a:spLocks noChangeArrowheads="1"/>
            </p:cNvSpPr>
            <p:nvPr/>
          </p:nvSpPr>
          <p:spPr bwMode="auto">
            <a:xfrm>
              <a:off x="5489575" y="2251075"/>
              <a:ext cx="93663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5561013" y="2333625"/>
              <a:ext cx="1282700" cy="1681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Oval 39"/>
            <p:cNvSpPr>
              <a:spLocks noChangeArrowheads="1"/>
            </p:cNvSpPr>
            <p:nvPr/>
          </p:nvSpPr>
          <p:spPr bwMode="auto">
            <a:xfrm>
              <a:off x="5991225" y="2003425"/>
              <a:ext cx="93663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6080125" y="2079625"/>
              <a:ext cx="1955800" cy="1927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 Box 41"/>
            <p:cNvSpPr txBox="1">
              <a:spLocks noChangeArrowheads="1"/>
            </p:cNvSpPr>
            <p:nvPr/>
          </p:nvSpPr>
          <p:spPr bwMode="auto">
            <a:xfrm>
              <a:off x="8008938" y="3268663"/>
              <a:ext cx="620712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 i="1">
                  <a:latin typeface="Times New Roman" panose="02020603050405020304" pitchFamily="18" charset="0"/>
                </a:rPr>
                <a:t>q</a:t>
              </a:r>
              <a:r>
                <a:rPr lang="en-GB" altLang="en-US" sz="1200">
                  <a:latin typeface="Times New Roman" panose="02020603050405020304" pitchFamily="18" charset="0"/>
                </a:rPr>
                <a:t> (</a:t>
              </a:r>
              <a:r>
                <a:rPr lang="el-GR" altLang="en-US" sz="1200" i="1">
                  <a:latin typeface="Times New Roman" panose="02020603050405020304" pitchFamily="18" charset="0"/>
                  <a:cs typeface="Arial" panose="020B0604020202020204" pitchFamily="34" charset="0"/>
                </a:rPr>
                <a:t>π</a:t>
              </a:r>
              <a:r>
                <a:rPr lang="en-GB" altLang="en-US" sz="1200" i="1">
                  <a:latin typeface="Times New Roman" panose="02020603050405020304" pitchFamily="18" charset="0"/>
                  <a:cs typeface="Arial" panose="020B0604020202020204" pitchFamily="34" charset="0"/>
                </a:rPr>
                <a:t>/a</a:t>
              </a:r>
              <a:r>
                <a:rPr lang="en-GB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)</a:t>
              </a:r>
              <a:endParaRPr lang="el-GR" altLang="en-US" sz="12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3" name="Text Box 42"/>
            <p:cNvSpPr txBox="1">
              <a:spLocks noChangeArrowheads="1"/>
            </p:cNvSpPr>
            <p:nvPr/>
          </p:nvSpPr>
          <p:spPr bwMode="auto">
            <a:xfrm>
              <a:off x="3300413" y="1446213"/>
              <a:ext cx="3683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ħ</a:t>
              </a:r>
              <a:r>
                <a:rPr lang="el-GR" alt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ω</a:t>
              </a:r>
              <a:endParaRPr lang="el-GR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43"/>
            <p:cNvSpPr txBox="1">
              <a:spLocks noChangeArrowheads="1"/>
            </p:cNvSpPr>
            <p:nvPr/>
          </p:nvSpPr>
          <p:spPr bwMode="auto">
            <a:xfrm>
              <a:off x="3995738" y="1196975"/>
              <a:ext cx="256352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/>
                <a:t>Transverse Acoustic Phonons</a:t>
              </a:r>
              <a:endParaRPr lang="en-US" altLang="en-US"/>
            </a:p>
          </p:txBody>
        </p:sp>
        <p:sp>
          <p:nvSpPr>
            <p:cNvPr id="35" name="Text Box 44"/>
            <p:cNvSpPr txBox="1">
              <a:spLocks noChangeArrowheads="1"/>
            </p:cNvSpPr>
            <p:nvPr/>
          </p:nvSpPr>
          <p:spPr bwMode="auto">
            <a:xfrm>
              <a:off x="2916238" y="5300663"/>
              <a:ext cx="1149674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/>
                <a:t>Longitudinal</a:t>
              </a:r>
            </a:p>
            <a:p>
              <a:r>
                <a:rPr lang="en-GB" altLang="en-US"/>
                <a:t>Phonons</a:t>
              </a:r>
              <a:endParaRPr lang="en-US" altLang="en-US"/>
            </a:p>
          </p:txBody>
        </p:sp>
      </p:grpSp>
      <p:sp>
        <p:nvSpPr>
          <p:cNvPr id="37" name="Rectangle 1"/>
          <p:cNvSpPr/>
          <p:nvPr/>
        </p:nvSpPr>
        <p:spPr>
          <a:xfrm>
            <a:off x="4224361" y="1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algn="r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kern="1200" dirty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Phonons</a:t>
            </a:r>
          </a:p>
        </p:txBody>
      </p:sp>
    </p:spTree>
    <p:extLst>
      <p:ext uri="{BB962C8B-B14F-4D97-AF65-F5344CB8AC3E}">
        <p14:creationId xmlns:p14="http://schemas.microsoft.com/office/powerpoint/2010/main" val="18069113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98103"/>
            <a:ext cx="10515600" cy="4612884"/>
          </a:xfrm>
        </p:spPr>
        <p:txBody>
          <a:bodyPr>
            <a:normAutofit fontScale="77500" lnSpcReduction="20000"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What does a INS phonon spectra look like?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b="1" i="1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See that there is much more intensity at high |</a:t>
            </a:r>
            <a:r>
              <a:rPr lang="en-GB" b="1" i="1" dirty="0"/>
              <a:t>Q</a:t>
            </a:r>
            <a:r>
              <a:rPr lang="en-GB" dirty="0"/>
              <a:t>| than low.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955" y="1268234"/>
            <a:ext cx="4669299" cy="35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471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98102"/>
            <a:ext cx="10515600" cy="5070429"/>
          </a:xfrm>
        </p:spPr>
        <p:txBody>
          <a:bodyPr>
            <a:normAutofit fontScale="77500" lnSpcReduction="20000"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The dynamical structure factor for phonon scattering is: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In a powder or polycrystalline sample, we have to average over all the directions of the momentum transfer </a:t>
            </a:r>
            <a:r>
              <a:rPr lang="en-GB" b="1" i="1" dirty="0"/>
              <a:t>Q</a:t>
            </a:r>
            <a:r>
              <a:rPr lang="en-GB" dirty="0"/>
              <a:t>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At large |</a:t>
            </a:r>
            <a:r>
              <a:rPr lang="en-GB" b="1" i="1" dirty="0"/>
              <a:t>Q</a:t>
            </a:r>
            <a:r>
              <a:rPr lang="en-GB" dirty="0"/>
              <a:t>|&gt;&gt;|</a:t>
            </a:r>
            <a:r>
              <a:rPr lang="en-GB" b="1" i="1" dirty="0"/>
              <a:t>q</a:t>
            </a:r>
            <a:r>
              <a:rPr lang="en-GB" dirty="0"/>
              <a:t>| for a given |</a:t>
            </a:r>
            <a:r>
              <a:rPr lang="en-GB" b="1" i="1" dirty="0"/>
              <a:t>Q</a:t>
            </a:r>
            <a:r>
              <a:rPr lang="en-GB" dirty="0"/>
              <a:t>| the angular average is also approximately an average over a Brillouin zone so the                    term disappears and </a:t>
            </a:r>
            <a:r>
              <a:rPr lang="en-GB" dirty="0" smtClean="0"/>
              <a:t>the                   term </a:t>
            </a:r>
            <a:r>
              <a:rPr lang="en-GB" dirty="0"/>
              <a:t>can be replaced by the density of states </a:t>
            </a:r>
            <a:r>
              <a:rPr lang="en-GB" i="1" dirty="0"/>
              <a:t>Z</a:t>
            </a:r>
            <a:r>
              <a:rPr lang="en-GB" dirty="0"/>
              <a:t>(</a:t>
            </a:r>
            <a:r>
              <a:rPr lang="en-GB" i="1" dirty="0"/>
              <a:t>E</a:t>
            </a:r>
            <a:r>
              <a:rPr lang="en-GB" dirty="0"/>
              <a:t>), giving: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This is called the </a:t>
            </a:r>
            <a:r>
              <a:rPr lang="en-GB" i="1" dirty="0"/>
              <a:t>incoherent approximation</a:t>
            </a:r>
            <a:r>
              <a:rPr lang="en-GB" dirty="0"/>
              <a:t>.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3971294" y="1133153"/>
            <a:ext cx="5298527" cy="1614175"/>
            <a:chOff x="2541563" y="1822484"/>
            <a:chExt cx="5298527" cy="1614175"/>
          </a:xfrm>
        </p:grpSpPr>
        <p:sp>
          <p:nvSpPr>
            <p:cNvPr id="6" name="Rectangle 5"/>
            <p:cNvSpPr/>
            <p:nvPr/>
          </p:nvSpPr>
          <p:spPr>
            <a:xfrm>
              <a:off x="3947746" y="2123381"/>
              <a:ext cx="870439" cy="4527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563" y="2893802"/>
              <a:ext cx="3533333" cy="542857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2541563" y="2893802"/>
              <a:ext cx="870439" cy="4527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99487" y="1822484"/>
              <a:ext cx="3140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>
                  <a:solidFill>
                    <a:schemeClr val="accent1"/>
                  </a:solidFill>
                </a:rPr>
                <a:t>Phonon dynamic structure factor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782333" y="2261400"/>
            <a:ext cx="2384628" cy="838844"/>
            <a:chOff x="5352603" y="2950732"/>
            <a:chExt cx="2384628" cy="838844"/>
          </a:xfrm>
        </p:grpSpPr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5580828" y="2950732"/>
              <a:ext cx="573787" cy="359562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5352603" y="3451022"/>
              <a:ext cx="2384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FF0000"/>
                  </a:solidFill>
                  <a:ea typeface="ＭＳ Ｐゴシック" panose="020B0600070205080204" pitchFamily="34" charset="-128"/>
                </a:rPr>
                <a:t>Debye Waller factor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40085" y="1853808"/>
            <a:ext cx="4969103" cy="1242679"/>
            <a:chOff x="3710354" y="2551931"/>
            <a:chExt cx="4969103" cy="1242679"/>
          </a:xfrm>
        </p:grpSpPr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4516844" y="2950732"/>
              <a:ext cx="661825" cy="376801"/>
            </a:xfrm>
            <a:prstGeom prst="rect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5095005" y="2551931"/>
              <a:ext cx="3584452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700" dirty="0">
                  <a:ea typeface="ＭＳ Ｐゴシック" panose="020B0600070205080204" pitchFamily="34" charset="-128"/>
                </a:rPr>
                <a:t>Polarization vector of mode </a:t>
              </a:r>
              <a:r>
                <a:rPr lang="en-US" altLang="en-US" sz="1700" i="1" dirty="0">
                  <a:ea typeface="ＭＳ Ｐゴシック" panose="020B0600070205080204" pitchFamily="34" charset="-128"/>
                </a:rPr>
                <a:t>d</a:t>
              </a:r>
              <a:endParaRPr lang="en-US" altLang="en-US" sz="1700" dirty="0">
                <a:ea typeface="ＭＳ Ｐゴシック" panose="020B0600070205080204" pitchFamily="34" charset="-128"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3710354" y="3471445"/>
              <a:ext cx="1771431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500" dirty="0">
                  <a:solidFill>
                    <a:srgbClr val="00FF00"/>
                  </a:solidFill>
                  <a:ea typeface="ＭＳ Ｐゴシック" panose="020B0600070205080204" pitchFamily="34" charset="-128"/>
                </a:rPr>
                <a:t>Polarization factor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5091237" y="2739668"/>
              <a:ext cx="208855" cy="276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59" y="1434049"/>
            <a:ext cx="5371429" cy="571429"/>
          </a:xfrm>
          <a:prstGeom prst="rect">
            <a:avLst/>
          </a:prstGeom>
        </p:spPr>
      </p:pic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925764" y="6419731"/>
            <a:ext cx="72739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000" dirty="0"/>
              <a:t>Methods of experimental physics: Neutron scattering Pt A by </a:t>
            </a:r>
            <a:r>
              <a:rPr lang="en-US" altLang="en-US" sz="1000" dirty="0" err="1"/>
              <a:t>Sköld</a:t>
            </a:r>
            <a:r>
              <a:rPr lang="en-US" altLang="en-US" sz="1000" dirty="0"/>
              <a:t> and Price, </a:t>
            </a:r>
            <a:r>
              <a:rPr lang="en-US" altLang="en-US" sz="1000" dirty="0" err="1"/>
              <a:t>Ch</a:t>
            </a:r>
            <a:r>
              <a:rPr lang="en-US" altLang="en-US" sz="1000" dirty="0"/>
              <a:t> 1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39680" y="3967548"/>
            <a:ext cx="5647218" cy="246781"/>
            <a:chOff x="6039680" y="3967548"/>
            <a:chExt cx="5647218" cy="246781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9680" y="3967548"/>
              <a:ext cx="1171429" cy="219048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5469" y="3985758"/>
              <a:ext cx="1171429" cy="228571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63" y="4481794"/>
            <a:ext cx="4247619" cy="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026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798101"/>
            <a:ext cx="10515600" cy="4351338"/>
          </a:xfrm>
        </p:spPr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Often though, the          term is approximated as </a:t>
            </a:r>
            <a:r>
              <a:rPr lang="en-GB" dirty="0" smtClean="0"/>
              <a:t>Q</a:t>
            </a:r>
            <a:r>
              <a:rPr lang="en-GB" baseline="30000" dirty="0" smtClean="0"/>
              <a:t>2</a:t>
            </a:r>
            <a:r>
              <a:rPr lang="en-GB" dirty="0" smtClean="0"/>
              <a:t>, which is only correct if we average over a full Brillouin zone</a:t>
            </a: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But the take home message here is the neutron intensity of phonon scattering increases with increasing </a:t>
            </a:r>
            <a:r>
              <a:rPr lang="en-GB" b="1" i="1" dirty="0"/>
              <a:t>Q</a:t>
            </a:r>
            <a:r>
              <a:rPr lang="en-GB" dirty="0"/>
              <a:t>.</a:t>
            </a:r>
            <a:endParaRPr lang="en-GB" b="1" i="1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82" y="1008665"/>
            <a:ext cx="718914" cy="3014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955" y="3020360"/>
            <a:ext cx="4669299" cy="350098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9768" y="1782786"/>
            <a:ext cx="10534031" cy="9321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1281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314" y="831760"/>
            <a:ext cx="10719460" cy="4017776"/>
          </a:xfrm>
        </p:spPr>
        <p:txBody>
          <a:bodyPr>
            <a:normAutofit/>
          </a:bodyPr>
          <a:lstStyle/>
          <a:p>
            <a:pPr lvl="0">
              <a:buClr>
                <a:srgbClr val="000000"/>
              </a:buClr>
              <a:buFont typeface="Lucida Sans" pitchFamily="34"/>
              <a:buChar char="•"/>
            </a:pPr>
            <a:r>
              <a:rPr lang="en-US" dirty="0"/>
              <a:t>In </a:t>
            </a:r>
            <a:r>
              <a:rPr lang="en-US" i="1" dirty="0"/>
              <a:t>elastic </a:t>
            </a:r>
            <a:r>
              <a:rPr lang="en-US" dirty="0"/>
              <a:t>scattering, need to satisfy Bragg condition</a:t>
            </a:r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r>
              <a:rPr lang="en-US" dirty="0"/>
              <a:t>Can be represented in an Ewald construction (sphere)</a:t>
            </a:r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endParaRPr lang="en-US" dirty="0"/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endParaRPr lang="en-US" dirty="0"/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endParaRPr lang="en-US" dirty="0"/>
          </a:p>
          <a:p>
            <a:pPr lvl="0">
              <a:buClr>
                <a:srgbClr val="000000"/>
              </a:buClr>
              <a:buFont typeface="Lucida Sans" pitchFamily="34"/>
              <a:buChar char="•"/>
            </a:pPr>
            <a:endParaRPr lang="en-US" sz="1100" dirty="0"/>
          </a:p>
          <a:p>
            <a:pPr>
              <a:buClr>
                <a:srgbClr val="000000"/>
              </a:buClr>
              <a:buFont typeface="Lucida Sans" pitchFamily="34"/>
              <a:buChar char="•"/>
            </a:pPr>
            <a:r>
              <a:rPr lang="en-US" dirty="0"/>
              <a:t>For </a:t>
            </a:r>
            <a:r>
              <a:rPr lang="en-US" i="1" dirty="0"/>
              <a:t>inelastic</a:t>
            </a:r>
            <a:r>
              <a:rPr lang="en-US" dirty="0"/>
              <a:t> scattering, </a:t>
            </a:r>
            <a:r>
              <a:rPr lang="en-GB" altLang="en-US" dirty="0"/>
              <a:t>|</a:t>
            </a:r>
            <a:r>
              <a:rPr lang="en-GB" altLang="en-US" dirty="0" err="1"/>
              <a:t>k</a:t>
            </a:r>
            <a:r>
              <a:rPr lang="en-GB" altLang="en-US" baseline="-25000" dirty="0" err="1"/>
              <a:t>i</a:t>
            </a:r>
            <a:r>
              <a:rPr lang="en-GB" altLang="en-US" dirty="0"/>
              <a:t>|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≠ |</a:t>
            </a:r>
            <a:r>
              <a:rPr lang="en-GB" altLang="en-US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  <a:p>
            <a:pPr>
              <a:buClr>
                <a:srgbClr val="000000"/>
              </a:buClr>
              <a:buFont typeface="Lucida Sans" pitchFamily="34"/>
              <a:buChar char="•"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Font typeface="Lucida Sans" pitchFamily="34"/>
              <a:buChar char="•"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Font typeface="Lucida Sans" pitchFamily="34"/>
              <a:buChar char="•"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Font typeface="Lucida Sans" pitchFamily="34"/>
              <a:buChar char="•"/>
            </a:pPr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</p:txBody>
      </p:sp>
      <p:sp>
        <p:nvSpPr>
          <p:cNvPr id="102" name="Text Placeholder 2"/>
          <p:cNvSpPr txBox="1">
            <a:spLocks/>
          </p:cNvSpPr>
          <p:nvPr/>
        </p:nvSpPr>
        <p:spPr>
          <a:xfrm>
            <a:off x="2827825" y="5896122"/>
            <a:ext cx="9134789" cy="581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  <a:defRPr sz="2400" b="0" i="0" u="none" strike="noStrike" cap="none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000000"/>
              </a:buClr>
              <a:buFont typeface="Lucida Sans" pitchFamily="34"/>
              <a:buChar char="•"/>
            </a:pP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Now, have </a:t>
            </a:r>
            <a:r>
              <a:rPr lang="en-GB" alt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GB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alt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b="1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altLang="en-US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altLang="en-US" b="1" i="1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b="1" i="1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b="1" i="1" baseline="30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dirty="0">
                <a:latin typeface="Arial" panose="020B0604020202020204" pitchFamily="34" charset="0"/>
                <a:cs typeface="Arial" panose="020B0604020202020204" pitchFamily="34" charset="0"/>
              </a:rPr>
              <a:t> which defines the scattering triangle.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3856536" y="1867747"/>
            <a:ext cx="3684042" cy="1631465"/>
            <a:chOff x="3303497" y="2525151"/>
            <a:chExt cx="3684042" cy="1631465"/>
          </a:xfrm>
        </p:grpSpPr>
        <p:sp>
          <p:nvSpPr>
            <p:cNvPr id="104" name="Text Box 6"/>
            <p:cNvSpPr txBox="1">
              <a:spLocks noChangeArrowheads="1"/>
            </p:cNvSpPr>
            <p:nvPr/>
          </p:nvSpPr>
          <p:spPr bwMode="auto">
            <a:xfrm>
              <a:off x="5580881" y="30911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05" name="Text Box 7"/>
            <p:cNvSpPr txBox="1">
              <a:spLocks noChangeArrowheads="1"/>
            </p:cNvSpPr>
            <p:nvPr/>
          </p:nvSpPr>
          <p:spPr bwMode="auto">
            <a:xfrm>
              <a:off x="4750190" y="2737512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grpSp>
          <p:nvGrpSpPr>
            <p:cNvPr id="106" name="Group 105"/>
            <p:cNvGrpSpPr/>
            <p:nvPr/>
          </p:nvGrpSpPr>
          <p:grpSpPr>
            <a:xfrm>
              <a:off x="3303497" y="2668498"/>
              <a:ext cx="2059896" cy="1395681"/>
              <a:chOff x="5950903" y="2481263"/>
              <a:chExt cx="2059896" cy="1395681"/>
            </a:xfrm>
          </p:grpSpPr>
          <p:sp>
            <p:nvSpPr>
              <p:cNvPr id="115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7" name="Line 43"/>
            <p:cNvSpPr>
              <a:spLocks noChangeShapeType="1"/>
            </p:cNvSpPr>
            <p:nvPr/>
          </p:nvSpPr>
          <p:spPr bwMode="auto">
            <a:xfrm rot="775707" flipV="1">
              <a:off x="4407577" y="2702276"/>
              <a:ext cx="170079" cy="690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Line 43"/>
            <p:cNvSpPr>
              <a:spLocks noChangeShapeType="1"/>
            </p:cNvSpPr>
            <p:nvPr/>
          </p:nvSpPr>
          <p:spPr bwMode="auto">
            <a:xfrm flipH="1">
              <a:off x="4324893" y="33571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9" name="Line 43"/>
            <p:cNvSpPr>
              <a:spLocks noChangeShapeType="1"/>
            </p:cNvSpPr>
            <p:nvPr/>
          </p:nvSpPr>
          <p:spPr bwMode="auto">
            <a:xfrm rot="3180000" flipH="1">
              <a:off x="4486147" y="304086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Line 43"/>
            <p:cNvSpPr>
              <a:spLocks noChangeShapeType="1"/>
            </p:cNvSpPr>
            <p:nvPr/>
          </p:nvSpPr>
          <p:spPr bwMode="auto">
            <a:xfrm flipH="1">
              <a:off x="5106526" y="33571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1" name="Text Box 8"/>
            <p:cNvSpPr txBox="1">
              <a:spLocks noChangeArrowheads="1"/>
            </p:cNvSpPr>
            <p:nvPr/>
          </p:nvSpPr>
          <p:spPr bwMode="auto">
            <a:xfrm>
              <a:off x="4262771" y="2821450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>
                  <a:latin typeface="Arial" panose="020B0604020202020204" pitchFamily="34" charset="0"/>
                </a:rPr>
                <a:t>G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12" name="Text Box 6"/>
            <p:cNvSpPr txBox="1">
              <a:spLocks noChangeArrowheads="1"/>
            </p:cNvSpPr>
            <p:nvPr/>
          </p:nvSpPr>
          <p:spPr bwMode="auto">
            <a:xfrm>
              <a:off x="4605893" y="33253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4324322" y="2572616"/>
              <a:ext cx="1584000" cy="15840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4" name="Text Box 6"/>
            <p:cNvSpPr txBox="1">
              <a:spLocks noChangeArrowheads="1"/>
            </p:cNvSpPr>
            <p:nvPr/>
          </p:nvSpPr>
          <p:spPr bwMode="auto">
            <a:xfrm>
              <a:off x="5664794" y="2525151"/>
              <a:ext cx="132274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>
                  <a:solidFill>
                    <a:schemeClr val="accent4"/>
                  </a:solidFill>
                  <a:latin typeface="Arial" panose="020B0604020202020204" pitchFamily="34" charset="0"/>
                </a:rPr>
                <a:t>Ewald’s sphere</a:t>
              </a:r>
              <a:endParaRPr lang="en-US" altLang="en-US" sz="1800" dirty="0">
                <a:solidFill>
                  <a:schemeClr val="accent4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3856536" y="4046380"/>
            <a:ext cx="2798084" cy="1604639"/>
            <a:chOff x="3303497" y="4872013"/>
            <a:chExt cx="2798084" cy="1604639"/>
          </a:xfrm>
        </p:grpSpPr>
        <p:sp>
          <p:nvSpPr>
            <p:cNvPr id="151" name="Text Box 6"/>
            <p:cNvSpPr txBox="1">
              <a:spLocks noChangeArrowheads="1"/>
            </p:cNvSpPr>
            <p:nvPr/>
          </p:nvSpPr>
          <p:spPr bwMode="auto">
            <a:xfrm>
              <a:off x="5580881" y="5503591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52" name="Text Box 7"/>
            <p:cNvSpPr txBox="1">
              <a:spLocks noChangeArrowheads="1"/>
            </p:cNvSpPr>
            <p:nvPr/>
          </p:nvSpPr>
          <p:spPr bwMode="auto">
            <a:xfrm>
              <a:off x="4750190" y="5149985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53" name="Group 152"/>
            <p:cNvGrpSpPr/>
            <p:nvPr/>
          </p:nvGrpSpPr>
          <p:grpSpPr>
            <a:xfrm>
              <a:off x="3303497" y="5080971"/>
              <a:ext cx="2059896" cy="1395681"/>
              <a:chOff x="5950903" y="2481263"/>
              <a:chExt cx="2059896" cy="1395681"/>
            </a:xfrm>
          </p:grpSpPr>
          <p:sp>
            <p:nvSpPr>
              <p:cNvPr id="163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4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5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7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8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9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0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1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3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4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5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6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7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8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9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0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1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2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3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4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5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6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7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8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9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0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1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3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4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6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7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54" name="Line 43"/>
            <p:cNvSpPr>
              <a:spLocks noChangeShapeType="1"/>
            </p:cNvSpPr>
            <p:nvPr/>
          </p:nvSpPr>
          <p:spPr bwMode="auto">
            <a:xfrm rot="775707" flipV="1">
              <a:off x="4407577" y="5114749"/>
              <a:ext cx="170079" cy="690273"/>
            </a:xfrm>
            <a:prstGeom prst="line">
              <a:avLst/>
            </a:prstGeom>
            <a:noFill/>
            <a:ln w="9525">
              <a:solidFill>
                <a:schemeClr val="bg2">
                  <a:lumMod val="9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5" name="Line 43"/>
            <p:cNvSpPr>
              <a:spLocks noChangeShapeType="1"/>
            </p:cNvSpPr>
            <p:nvPr/>
          </p:nvSpPr>
          <p:spPr bwMode="auto">
            <a:xfrm flipH="1">
              <a:off x="4324893" y="5769593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6" name="Line 43"/>
            <p:cNvSpPr>
              <a:spLocks noChangeShapeType="1"/>
            </p:cNvSpPr>
            <p:nvPr/>
          </p:nvSpPr>
          <p:spPr bwMode="auto">
            <a:xfrm rot="3180000" flipH="1">
              <a:off x="4486147" y="5453333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7" name="Line 43"/>
            <p:cNvSpPr>
              <a:spLocks noChangeShapeType="1"/>
            </p:cNvSpPr>
            <p:nvPr/>
          </p:nvSpPr>
          <p:spPr bwMode="auto">
            <a:xfrm flipH="1">
              <a:off x="5106526" y="5769593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8" name="Text Box 8"/>
            <p:cNvSpPr txBox="1">
              <a:spLocks noChangeArrowheads="1"/>
            </p:cNvSpPr>
            <p:nvPr/>
          </p:nvSpPr>
          <p:spPr bwMode="auto">
            <a:xfrm>
              <a:off x="4262771" y="5233923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>
                  <a:solidFill>
                    <a:schemeClr val="bg2">
                      <a:lumMod val="90000"/>
                    </a:schemeClr>
                  </a:solidFill>
                  <a:latin typeface="Arial" panose="020B0604020202020204" pitchFamily="34" charset="0"/>
                </a:rPr>
                <a:t>G</a:t>
              </a:r>
              <a:endParaRPr lang="en-US" altLang="en-US" sz="18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9" name="Text Box 6"/>
            <p:cNvSpPr txBox="1">
              <a:spLocks noChangeArrowheads="1"/>
            </p:cNvSpPr>
            <p:nvPr/>
          </p:nvSpPr>
          <p:spPr bwMode="auto">
            <a:xfrm>
              <a:off x="4605893" y="5737842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60" name="Line 109"/>
            <p:cNvSpPr>
              <a:spLocks noChangeShapeType="1"/>
            </p:cNvSpPr>
            <p:nvPr/>
          </p:nvSpPr>
          <p:spPr bwMode="auto">
            <a:xfrm flipV="1">
              <a:off x="4334840" y="4872013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Line 63"/>
            <p:cNvSpPr>
              <a:spLocks noChangeShapeType="1"/>
            </p:cNvSpPr>
            <p:nvPr/>
          </p:nvSpPr>
          <p:spPr bwMode="auto">
            <a:xfrm flipH="1" flipV="1">
              <a:off x="4445707" y="4879069"/>
              <a:ext cx="201301" cy="265391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2" name="Text Box 8"/>
            <p:cNvSpPr txBox="1">
              <a:spLocks noChangeArrowheads="1"/>
            </p:cNvSpPr>
            <p:nvPr/>
          </p:nvSpPr>
          <p:spPr bwMode="auto">
            <a:xfrm>
              <a:off x="4144916" y="5131256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198" name="Picture 1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315" y="2579983"/>
            <a:ext cx="1552381" cy="209524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06" y="4228962"/>
            <a:ext cx="1619048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7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Magnetic scattering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314" y="1387942"/>
            <a:ext cx="11134032" cy="4814971"/>
          </a:xfrm>
        </p:spPr>
        <p:txBody>
          <a:bodyPr>
            <a:norm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sz="2000" dirty="0"/>
              <a:t>Due to the magnetic dipolar interaction between the neutron moment and electronic spins</a:t>
            </a:r>
            <a:r>
              <a:rPr lang="en-GB" sz="2000" dirty="0" smtClean="0"/>
              <a:t>.</a:t>
            </a:r>
            <a:endParaRPr lang="en-GB" sz="2000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sz="2000" dirty="0"/>
              <a:t>Scattering function for magnetic neutron scattering is</a:t>
            </a:r>
            <a:r>
              <a:rPr lang="en-GB" sz="2000" dirty="0" smtClean="0"/>
              <a:t>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sz="2000" dirty="0"/>
              <a:t>Magnetic form factor is highest at low </a:t>
            </a:r>
            <a:r>
              <a:rPr lang="en-GB" sz="2000" b="1" i="1" dirty="0"/>
              <a:t>Q</a:t>
            </a:r>
            <a:r>
              <a:rPr lang="en-GB" sz="2000" dirty="0"/>
              <a:t>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838200" y="3358843"/>
            <a:ext cx="6062221" cy="269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Because the electronic spins have a finite extent so their Fourier Transform is concentrated at low Q.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For phonons, scattering is due to the neutron-nucleus interaction, and nuclei are point particles compared to atoms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Magnetic excitations are most intense at low </a:t>
            </a:r>
            <a:r>
              <a:rPr lang="en-GB" sz="1800" b="1" i="1" dirty="0" smtClean="0"/>
              <a:t>Q</a:t>
            </a:r>
            <a:r>
              <a:rPr lang="en-GB" sz="1800" dirty="0" smtClean="0"/>
              <a:t>, opposite to phonon scattering.</a:t>
            </a:r>
          </a:p>
          <a:p>
            <a:pPr marL="0" indent="0">
              <a:buNone/>
            </a:pPr>
            <a:endParaRPr lang="en-GB" sz="18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524" y="2244655"/>
            <a:ext cx="7180952" cy="571429"/>
          </a:xfrm>
          <a:prstGeom prst="rect">
            <a:avLst/>
          </a:prstGeom>
        </p:spPr>
      </p:pic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4754564" y="6202914"/>
            <a:ext cx="72739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000" dirty="0"/>
              <a:t>Methods of experimental physics: Neutron scattering Pt A by </a:t>
            </a:r>
            <a:r>
              <a:rPr lang="en-US" altLang="en-US" sz="1000" dirty="0" err="1"/>
              <a:t>Sköld</a:t>
            </a:r>
            <a:r>
              <a:rPr lang="en-US" altLang="en-US" sz="1000" dirty="0"/>
              <a:t> and Price, </a:t>
            </a:r>
            <a:r>
              <a:rPr lang="en-US" altLang="en-US" sz="1000" dirty="0" err="1"/>
              <a:t>Ch</a:t>
            </a:r>
            <a:r>
              <a:rPr lang="en-US" altLang="en-US" sz="1000" dirty="0"/>
              <a:t> 1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686908" y="2244654"/>
            <a:ext cx="1485900" cy="962784"/>
            <a:chOff x="2162908" y="2431112"/>
            <a:chExt cx="1485900" cy="962784"/>
          </a:xfrm>
        </p:grpSpPr>
        <p:sp>
          <p:nvSpPr>
            <p:cNvPr id="12" name="Rectangle 11"/>
            <p:cNvSpPr/>
            <p:nvPr/>
          </p:nvSpPr>
          <p:spPr>
            <a:xfrm>
              <a:off x="2162908" y="2431112"/>
              <a:ext cx="1485900" cy="637407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36591" y="3086119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FF00"/>
                  </a:solidFill>
                </a:rPr>
                <a:t>M</a:t>
              </a:r>
              <a:r>
                <a:rPr lang="en-GB" baseline="-25000" dirty="0">
                  <a:solidFill>
                    <a:srgbClr val="00FF00"/>
                  </a:solidFill>
                </a:rPr>
                <a:t>⊥</a:t>
              </a:r>
              <a:r>
                <a:rPr lang="en-GB" dirty="0">
                  <a:solidFill>
                    <a:srgbClr val="00FF00"/>
                  </a:solidFill>
                </a:rPr>
                <a:t> factor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051029" y="2244655"/>
            <a:ext cx="1933543" cy="950239"/>
            <a:chOff x="3527028" y="2431112"/>
            <a:chExt cx="1933543" cy="950239"/>
          </a:xfrm>
        </p:grpSpPr>
        <p:sp>
          <p:nvSpPr>
            <p:cNvPr id="15" name="Rectangle 14"/>
            <p:cNvSpPr/>
            <p:nvPr/>
          </p:nvSpPr>
          <p:spPr>
            <a:xfrm>
              <a:off x="3710354" y="2431112"/>
              <a:ext cx="1328371" cy="6374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527028" y="3073574"/>
              <a:ext cx="19335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Magnetic Form Factor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1849" y="2832285"/>
            <a:ext cx="4048497" cy="321922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38200" y="4965025"/>
            <a:ext cx="5996233" cy="659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9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Spin Waves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1825625"/>
            <a:ext cx="6824620" cy="3718528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Quantised collective precession of spins – small deviations from ordered magnetic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Dispersive, can look like phonons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But, most intense at low </a:t>
            </a:r>
            <a:r>
              <a:rPr lang="en-GB" sz="2400" b="1" i="1" dirty="0"/>
              <a:t>Q</a:t>
            </a:r>
            <a:r>
              <a:rPr lang="en-GB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Unlike X-rays, magnetic intensity for neutrons </a:t>
            </a:r>
            <a:r>
              <a:rPr lang="en-GB" sz="2400" i="1" dirty="0"/>
              <a:t>can</a:t>
            </a:r>
            <a:r>
              <a:rPr lang="en-GB" sz="2400" dirty="0"/>
              <a:t> be larger than lattice vibrations</a:t>
            </a:r>
            <a:r>
              <a:rPr lang="en-GB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Can be modelled using linear spin wave theory with </a:t>
            </a:r>
            <a:r>
              <a:rPr lang="en-GB" sz="2400" dirty="0" err="1"/>
              <a:t>SpinW</a:t>
            </a:r>
            <a:r>
              <a:rPr lang="en-GB" sz="2400" dirty="0"/>
              <a:t> in later part of course.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646484" y="1674438"/>
            <a:ext cx="1964395" cy="14337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819" y="3578188"/>
            <a:ext cx="3935690" cy="294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77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Crystal Field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Transitions between localised electronic states with different </a:t>
            </a:r>
            <a:r>
              <a:rPr lang="en-GB" sz="2200" dirty="0" err="1"/>
              <a:t>J</a:t>
            </a:r>
            <a:r>
              <a:rPr lang="en-GB" sz="2200" baseline="-25000" dirty="0" err="1"/>
              <a:t>z</a:t>
            </a:r>
            <a:r>
              <a:rPr lang="en-GB" sz="2200" dirty="0"/>
              <a:t> or </a:t>
            </a:r>
            <a:r>
              <a:rPr lang="en-GB" sz="2200" dirty="0" err="1"/>
              <a:t>L</a:t>
            </a:r>
            <a:r>
              <a:rPr lang="en-GB" sz="2200" baseline="-25000" dirty="0" err="1"/>
              <a:t>z</a:t>
            </a:r>
            <a:r>
              <a:rPr lang="en-GB" sz="2200" dirty="0"/>
              <a:t> quantum number excited on a particular magnetic ion excited by neutrons.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/>
              <a:t>Dispersionless</a:t>
            </a:r>
            <a:r>
              <a:rPr lang="en-GB" sz="2200" dirty="0"/>
              <a:t>, but follow form factor.</a:t>
            </a:r>
          </a:p>
          <a:p>
            <a:pPr marL="50800" indent="0">
              <a:buNone/>
            </a:pPr>
            <a:endParaRPr lang="en-GB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5451" y="3119185"/>
            <a:ext cx="4302256" cy="3012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837" y="3101601"/>
            <a:ext cx="3927344" cy="30774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12524" y="4789724"/>
            <a:ext cx="3156439" cy="263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7841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GB" sz="4800" dirty="0"/>
          </a:p>
          <a:p>
            <a:pPr algn="ctr"/>
            <a:r>
              <a:rPr lang="en-GB" sz="4800" dirty="0" smtClean="0"/>
              <a:t>Questions so far?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357364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/ Take home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INS can be visualised using the scattering triangle.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In continuous sources (reactors), need to define both the incident and scattered neutron energy / </a:t>
            </a:r>
            <a:r>
              <a:rPr lang="en-GB" dirty="0" err="1"/>
              <a:t>wavevector</a:t>
            </a:r>
            <a:r>
              <a:rPr lang="en-GB" dirty="0"/>
              <a:t> (</a:t>
            </a:r>
            <a:r>
              <a:rPr lang="en-GB" b="1" i="1" dirty="0" err="1"/>
              <a:t>k</a:t>
            </a:r>
            <a:r>
              <a:rPr lang="en-GB" i="1" baseline="-25000" dirty="0" err="1"/>
              <a:t>i</a:t>
            </a:r>
            <a:r>
              <a:rPr lang="en-GB" dirty="0"/>
              <a:t> and </a:t>
            </a:r>
            <a:r>
              <a:rPr lang="en-GB" b="1" i="1" dirty="0" err="1"/>
              <a:t>k</a:t>
            </a:r>
            <a:r>
              <a:rPr lang="en-GB" i="1" baseline="-25000" dirty="0" err="1"/>
              <a:t>f</a:t>
            </a:r>
            <a:r>
              <a:rPr lang="en-GB" i="1" baseline="-25000" dirty="0"/>
              <a:t> </a:t>
            </a:r>
            <a:r>
              <a:rPr lang="en-GB" dirty="0"/>
              <a:t>).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In time-of-flight INS, only need to define </a:t>
            </a:r>
            <a:r>
              <a:rPr lang="en-GB" i="1" dirty="0"/>
              <a:t>either</a:t>
            </a:r>
            <a:r>
              <a:rPr lang="en-GB" dirty="0"/>
              <a:t> </a:t>
            </a:r>
            <a:r>
              <a:rPr lang="en-GB" b="1" i="1" dirty="0" err="1"/>
              <a:t>k</a:t>
            </a:r>
            <a:r>
              <a:rPr lang="en-GB" i="1" baseline="-25000" dirty="0" err="1"/>
              <a:t>i</a:t>
            </a:r>
            <a:r>
              <a:rPr lang="en-GB" dirty="0"/>
              <a:t> or </a:t>
            </a:r>
            <a:r>
              <a:rPr lang="en-GB" b="1" i="1" dirty="0" err="1"/>
              <a:t>k</a:t>
            </a:r>
            <a:r>
              <a:rPr lang="en-GB" i="1" baseline="-25000" dirty="0" err="1"/>
              <a:t>f</a:t>
            </a:r>
            <a:r>
              <a:rPr lang="en-GB" i="1" baseline="-25000" dirty="0"/>
              <a:t> </a:t>
            </a:r>
            <a:r>
              <a:rPr lang="en-GB" dirty="0"/>
              <a:t> and use the </a:t>
            </a:r>
            <a:r>
              <a:rPr lang="en-GB" dirty="0" err="1"/>
              <a:t>ToF</a:t>
            </a:r>
            <a:r>
              <a:rPr lang="en-GB" dirty="0"/>
              <a:t> to infer the other.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 err="1"/>
              <a:t>ToF</a:t>
            </a:r>
            <a:r>
              <a:rPr lang="en-GB" dirty="0"/>
              <a:t> where </a:t>
            </a:r>
            <a:r>
              <a:rPr lang="en-GB" b="1" i="1" dirty="0" err="1"/>
              <a:t>k</a:t>
            </a:r>
            <a:r>
              <a:rPr lang="en-GB" i="1" baseline="-25000" dirty="0" err="1"/>
              <a:t>i</a:t>
            </a:r>
            <a:r>
              <a:rPr lang="en-GB" i="1" dirty="0"/>
              <a:t> </a:t>
            </a:r>
            <a:r>
              <a:rPr lang="en-GB" dirty="0"/>
              <a:t>is fixed is </a:t>
            </a:r>
            <a:r>
              <a:rPr lang="en-GB" i="1" dirty="0"/>
              <a:t>direct geometry</a:t>
            </a:r>
            <a:r>
              <a:rPr lang="en-GB" dirty="0"/>
              <a:t>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 err="1"/>
              <a:t>ToF</a:t>
            </a:r>
            <a:r>
              <a:rPr lang="en-GB" dirty="0"/>
              <a:t> where </a:t>
            </a:r>
            <a:r>
              <a:rPr lang="en-GB" b="1" i="1" dirty="0" err="1"/>
              <a:t>k</a:t>
            </a:r>
            <a:r>
              <a:rPr lang="en-GB" i="1" baseline="-25000" dirty="0" err="1"/>
              <a:t>f</a:t>
            </a:r>
            <a:r>
              <a:rPr lang="en-GB" i="1" dirty="0"/>
              <a:t> </a:t>
            </a:r>
            <a:r>
              <a:rPr lang="en-GB" dirty="0"/>
              <a:t>is fixed is </a:t>
            </a:r>
            <a:r>
              <a:rPr lang="en-GB" i="1" dirty="0"/>
              <a:t>indirect geometry</a:t>
            </a:r>
            <a:r>
              <a:rPr lang="en-GB" dirty="0"/>
              <a:t>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There are different kinematic trajectories for each case.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06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/ Take home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Phonons are quantised lattice vibrations (collective motions of atoms).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Phonon INS intensity is larger at high |</a:t>
            </a:r>
            <a:r>
              <a:rPr lang="en-GB" b="1" i="1" dirty="0"/>
              <a:t>Q</a:t>
            </a:r>
            <a:r>
              <a:rPr lang="en-GB" dirty="0"/>
              <a:t>| (approximately proportional to |</a:t>
            </a:r>
            <a:r>
              <a:rPr lang="en-GB" b="1" i="1" dirty="0"/>
              <a:t>Q</a:t>
            </a:r>
            <a:r>
              <a:rPr lang="en-GB" dirty="0"/>
              <a:t>|</a:t>
            </a:r>
            <a:r>
              <a:rPr lang="en-GB" baseline="30000" dirty="0"/>
              <a:t>2</a:t>
            </a:r>
            <a:r>
              <a:rPr lang="en-GB" dirty="0"/>
              <a:t>).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 err="1"/>
              <a:t>Magnons</a:t>
            </a:r>
            <a:r>
              <a:rPr lang="en-GB" dirty="0"/>
              <a:t> are quantised spin precessions in an ordered magnetic state.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Crystal field excitations are excitations between localised electronic states with different with different </a:t>
            </a:r>
            <a:r>
              <a:rPr lang="en-GB" dirty="0" err="1"/>
              <a:t>J</a:t>
            </a:r>
            <a:r>
              <a:rPr lang="en-GB" baseline="-25000" dirty="0" err="1"/>
              <a:t>z</a:t>
            </a:r>
            <a:r>
              <a:rPr lang="en-GB" dirty="0"/>
              <a:t> or </a:t>
            </a:r>
            <a:r>
              <a:rPr lang="en-GB" dirty="0" err="1"/>
              <a:t>L</a:t>
            </a:r>
            <a:r>
              <a:rPr lang="en-GB" baseline="-25000" dirty="0" err="1"/>
              <a:t>z</a:t>
            </a:r>
            <a:r>
              <a:rPr lang="en-GB" dirty="0"/>
              <a:t> quantum number.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Magnetic excitations (</a:t>
            </a:r>
            <a:r>
              <a:rPr lang="en-GB" dirty="0" err="1"/>
              <a:t>magnons</a:t>
            </a:r>
            <a:r>
              <a:rPr lang="en-GB" dirty="0"/>
              <a:t> and crystal fields) follow the magnetic form factor and have highest INS intensity at low |</a:t>
            </a:r>
            <a:r>
              <a:rPr lang="en-GB" b="1" i="1" dirty="0"/>
              <a:t>Q</a:t>
            </a:r>
            <a:r>
              <a:rPr lang="en-GB" dirty="0"/>
              <a:t>|.</a:t>
            </a:r>
          </a:p>
        </p:txBody>
      </p:sp>
    </p:spTree>
    <p:extLst>
      <p:ext uri="{BB962C8B-B14F-4D97-AF65-F5344CB8AC3E}">
        <p14:creationId xmlns:p14="http://schemas.microsoft.com/office/powerpoint/2010/main" val="166739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8900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3575304" y="-9144"/>
            <a:ext cx="8622792" cy="6867144"/>
          </a:xfrm>
          <a:custGeom>
            <a:avLst/>
            <a:gdLst>
              <a:gd name="connsiteX0" fmla="*/ 0 w 8622792"/>
              <a:gd name="connsiteY0" fmla="*/ 0 h 6867144"/>
              <a:gd name="connsiteX1" fmla="*/ 5276088 w 8622792"/>
              <a:gd name="connsiteY1" fmla="*/ 6867144 h 6867144"/>
              <a:gd name="connsiteX2" fmla="*/ 7708392 w 8622792"/>
              <a:gd name="connsiteY2" fmla="*/ 6848856 h 6867144"/>
              <a:gd name="connsiteX3" fmla="*/ 7690104 w 8622792"/>
              <a:gd name="connsiteY3" fmla="*/ 1289304 h 6867144"/>
              <a:gd name="connsiteX4" fmla="*/ 8622792 w 8622792"/>
              <a:gd name="connsiteY4" fmla="*/ 1280160 h 6867144"/>
              <a:gd name="connsiteX5" fmla="*/ 8613648 w 8622792"/>
              <a:gd name="connsiteY5" fmla="*/ 9144 h 6867144"/>
              <a:gd name="connsiteX6" fmla="*/ 0 w 8622792"/>
              <a:gd name="connsiteY6" fmla="*/ 0 h 686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22792" h="6867144">
                <a:moveTo>
                  <a:pt x="0" y="0"/>
                </a:moveTo>
                <a:lnTo>
                  <a:pt x="5276088" y="6867144"/>
                </a:lnTo>
                <a:lnTo>
                  <a:pt x="7708392" y="6848856"/>
                </a:lnTo>
                <a:lnTo>
                  <a:pt x="7690104" y="1289304"/>
                </a:lnTo>
                <a:lnTo>
                  <a:pt x="8622792" y="1280160"/>
                </a:lnTo>
                <a:lnTo>
                  <a:pt x="8613648" y="9144"/>
                </a:lnTo>
                <a:lnTo>
                  <a:pt x="0" y="0"/>
                </a:lnTo>
                <a:close/>
              </a:path>
            </a:pathLst>
          </a:custGeom>
          <a:solidFill>
            <a:srgbClr val="0030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0" name="Google Shape;41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63800" y="5912400"/>
            <a:ext cx="394693" cy="31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3446" y="1750741"/>
            <a:ext cx="12192000" cy="5107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4356" y="2813050"/>
            <a:ext cx="7442200" cy="12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21"/>
          <p:cNvSpPr/>
          <p:nvPr/>
        </p:nvSpPr>
        <p:spPr>
          <a:xfrm>
            <a:off x="2448506" y="5904254"/>
            <a:ext cx="207532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@ISISNeutronMuon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21"/>
          <p:cNvSpPr/>
          <p:nvPr/>
        </p:nvSpPr>
        <p:spPr>
          <a:xfrm>
            <a:off x="278393" y="5904254"/>
            <a:ext cx="146945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isis.stfc.ac.uk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1"/>
          <p:cNvSpPr/>
          <p:nvPr/>
        </p:nvSpPr>
        <p:spPr>
          <a:xfrm>
            <a:off x="5263239" y="5904000"/>
            <a:ext cx="253339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STFC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21" descr="A close-up of a person's face&#10;&#10;Description automatically generated with low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75166" y="5994000"/>
            <a:ext cx="236330" cy="19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00" y="138900"/>
            <a:ext cx="3626894" cy="186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Crystals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The scattering triangle can be mapped directly to the axes of a 3-axis spectrometer 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(</a:t>
            </a:r>
            <a:r>
              <a:rPr lang="en-GB" b="1" i="1" dirty="0" err="1"/>
              <a:t>k</a:t>
            </a:r>
            <a:r>
              <a:rPr lang="en-GB" i="1" baseline="-25000" dirty="0" err="1"/>
              <a:t>i</a:t>
            </a:r>
            <a:r>
              <a:rPr lang="en-GB" i="1" dirty="0"/>
              <a:t> </a:t>
            </a:r>
            <a:r>
              <a:rPr lang="en-GB" dirty="0"/>
              <a:t>and </a:t>
            </a:r>
            <a:r>
              <a:rPr lang="en-GB" b="1" i="1" dirty="0" err="1"/>
              <a:t>k</a:t>
            </a:r>
            <a:r>
              <a:rPr lang="en-GB" i="1" baseline="-25000" dirty="0" err="1"/>
              <a:t>f</a:t>
            </a:r>
            <a:r>
              <a:rPr lang="en-GB" dirty="0"/>
              <a:t> determined by Bragg diffraction from crystals)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grpSp>
        <p:nvGrpSpPr>
          <p:cNvPr id="90" name="Group 89"/>
          <p:cNvGrpSpPr/>
          <p:nvPr/>
        </p:nvGrpSpPr>
        <p:grpSpPr>
          <a:xfrm>
            <a:off x="3024784" y="3529832"/>
            <a:ext cx="2798084" cy="1718804"/>
            <a:chOff x="1500783" y="3306311"/>
            <a:chExt cx="2798084" cy="1718804"/>
          </a:xfrm>
        </p:grpSpPr>
        <p:sp>
          <p:nvSpPr>
            <p:cNvPr id="129" name="Text Box 6"/>
            <p:cNvSpPr txBox="1">
              <a:spLocks noChangeArrowheads="1"/>
            </p:cNvSpPr>
            <p:nvPr/>
          </p:nvSpPr>
          <p:spPr bwMode="auto">
            <a:xfrm>
              <a:off x="3778167" y="4052054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30" name="Text Box 7"/>
            <p:cNvSpPr txBox="1">
              <a:spLocks noChangeArrowheads="1"/>
            </p:cNvSpPr>
            <p:nvPr/>
          </p:nvSpPr>
          <p:spPr bwMode="auto">
            <a:xfrm>
              <a:off x="2947476" y="3698448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1500783" y="3629434"/>
              <a:ext cx="2059896" cy="1395681"/>
              <a:chOff x="5950903" y="2481263"/>
              <a:chExt cx="2059896" cy="1395681"/>
            </a:xfrm>
          </p:grpSpPr>
          <p:sp>
            <p:nvSpPr>
              <p:cNvPr id="139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4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5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6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7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8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9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0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1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2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3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4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5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6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7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8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9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0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1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2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3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32" name="Line 43"/>
            <p:cNvSpPr>
              <a:spLocks noChangeShapeType="1"/>
            </p:cNvSpPr>
            <p:nvPr/>
          </p:nvSpPr>
          <p:spPr bwMode="auto">
            <a:xfrm flipH="1">
              <a:off x="2522179" y="4318056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3" name="Line 43"/>
            <p:cNvSpPr>
              <a:spLocks noChangeShapeType="1"/>
            </p:cNvSpPr>
            <p:nvPr/>
          </p:nvSpPr>
          <p:spPr bwMode="auto">
            <a:xfrm rot="3180000" flipH="1">
              <a:off x="2414933" y="3867926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4" name="Line 43"/>
            <p:cNvSpPr>
              <a:spLocks noChangeShapeType="1"/>
            </p:cNvSpPr>
            <p:nvPr/>
          </p:nvSpPr>
          <p:spPr bwMode="auto">
            <a:xfrm flipH="1">
              <a:off x="3303812" y="4318056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5" name="Text Box 6"/>
            <p:cNvSpPr txBox="1">
              <a:spLocks noChangeArrowheads="1"/>
            </p:cNvSpPr>
            <p:nvPr/>
          </p:nvSpPr>
          <p:spPr bwMode="auto">
            <a:xfrm>
              <a:off x="2803179" y="4286305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6" name="Line 109"/>
            <p:cNvSpPr>
              <a:spLocks noChangeShapeType="1"/>
            </p:cNvSpPr>
            <p:nvPr/>
          </p:nvSpPr>
          <p:spPr bwMode="auto">
            <a:xfrm flipV="1">
              <a:off x="2532126" y="3420476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7" name="Line 109"/>
            <p:cNvSpPr>
              <a:spLocks noChangeShapeType="1"/>
            </p:cNvSpPr>
            <p:nvPr/>
          </p:nvSpPr>
          <p:spPr bwMode="auto">
            <a:xfrm flipV="1">
              <a:off x="2531069" y="3416156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Text Box 8"/>
            <p:cNvSpPr txBox="1">
              <a:spLocks noChangeArrowheads="1"/>
            </p:cNvSpPr>
            <p:nvPr/>
          </p:nvSpPr>
          <p:spPr bwMode="auto">
            <a:xfrm>
              <a:off x="2341145" y="3675399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6174841" y="2981238"/>
            <a:ext cx="2969352" cy="2428495"/>
            <a:chOff x="4650840" y="2981237"/>
            <a:chExt cx="2969352" cy="2428495"/>
          </a:xfrm>
        </p:grpSpPr>
        <p:sp>
          <p:nvSpPr>
            <p:cNvPr id="92" name="Text Box 6"/>
            <p:cNvSpPr txBox="1">
              <a:spLocks noChangeArrowheads="1"/>
            </p:cNvSpPr>
            <p:nvPr/>
          </p:nvSpPr>
          <p:spPr bwMode="auto">
            <a:xfrm>
              <a:off x="6284468" y="4204135"/>
              <a:ext cx="520700" cy="34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93" name="Text Box 7"/>
            <p:cNvSpPr txBox="1">
              <a:spLocks noChangeArrowheads="1"/>
            </p:cNvSpPr>
            <p:nvPr/>
          </p:nvSpPr>
          <p:spPr bwMode="auto">
            <a:xfrm>
              <a:off x="5887903" y="3821472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94" name="Line 43"/>
            <p:cNvSpPr>
              <a:spLocks noChangeShapeType="1"/>
            </p:cNvSpPr>
            <p:nvPr/>
          </p:nvSpPr>
          <p:spPr bwMode="auto">
            <a:xfrm rot="3180000" flipH="1">
              <a:off x="5355360" y="3990950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5" name="Line 43"/>
            <p:cNvSpPr>
              <a:spLocks noChangeShapeType="1"/>
            </p:cNvSpPr>
            <p:nvPr/>
          </p:nvSpPr>
          <p:spPr bwMode="auto">
            <a:xfrm flipH="1">
              <a:off x="6244239" y="444108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6" name="Text Box 28"/>
            <p:cNvSpPr txBox="1">
              <a:spLocks noChangeArrowheads="1"/>
            </p:cNvSpPr>
            <p:nvPr/>
          </p:nvSpPr>
          <p:spPr bwMode="auto">
            <a:xfrm>
              <a:off x="6118242" y="3651794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dirty="0"/>
            </a:p>
          </p:txBody>
        </p:sp>
        <p:sp>
          <p:nvSpPr>
            <p:cNvPr id="97" name="Line 33"/>
            <p:cNvSpPr>
              <a:spLocks noChangeShapeType="1"/>
            </p:cNvSpPr>
            <p:nvPr/>
          </p:nvSpPr>
          <p:spPr bwMode="auto">
            <a:xfrm rot="10800000" flipH="1" flipV="1">
              <a:off x="5576770" y="4436000"/>
              <a:ext cx="852488" cy="28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8" name="Freeform 45"/>
            <p:cNvSpPr>
              <a:spLocks/>
            </p:cNvSpPr>
            <p:nvPr/>
          </p:nvSpPr>
          <p:spPr bwMode="auto">
            <a:xfrm rot="8161350" flipV="1">
              <a:off x="5594461" y="4138602"/>
              <a:ext cx="454025" cy="170339"/>
            </a:xfrm>
            <a:custGeom>
              <a:avLst/>
              <a:gdLst>
                <a:gd name="T0" fmla="*/ 0 w 471"/>
                <a:gd name="T1" fmla="*/ 0 h 159"/>
                <a:gd name="T2" fmla="*/ 234 w 471"/>
                <a:gd name="T3" fmla="*/ 33 h 159"/>
                <a:gd name="T4" fmla="*/ 471 w 471"/>
                <a:gd name="T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1" h="159">
                  <a:moveTo>
                    <a:pt x="0" y="0"/>
                  </a:moveTo>
                  <a:cubicBezTo>
                    <a:pt x="39" y="5"/>
                    <a:pt x="156" y="7"/>
                    <a:pt x="234" y="33"/>
                  </a:cubicBezTo>
                  <a:cubicBezTo>
                    <a:pt x="312" y="59"/>
                    <a:pt x="422" y="133"/>
                    <a:pt x="471" y="159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9" name="Text Box 17"/>
            <p:cNvSpPr txBox="1">
              <a:spLocks noChangeArrowheads="1"/>
            </p:cNvSpPr>
            <p:nvPr/>
          </p:nvSpPr>
          <p:spPr bwMode="auto">
            <a:xfrm>
              <a:off x="5452944" y="4019219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solidFill>
                    <a:srgbClr val="008000"/>
                  </a:solidFill>
                  <a:latin typeface="Times New Roman" panose="02020603050405020304" pitchFamily="18" charset="0"/>
                </a:rPr>
                <a:t>A4</a:t>
              </a:r>
              <a:endParaRPr lang="en-US" altLang="en-US"/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6252526" y="3925187"/>
              <a:ext cx="498475" cy="520700"/>
              <a:chOff x="6002657" y="4142199"/>
              <a:chExt cx="498475" cy="520700"/>
            </a:xfrm>
          </p:grpSpPr>
          <p:sp>
            <p:nvSpPr>
              <p:cNvPr id="127" name="Line 25"/>
              <p:cNvSpPr>
                <a:spLocks noChangeShapeType="1"/>
              </p:cNvSpPr>
              <p:nvPr/>
            </p:nvSpPr>
            <p:spPr bwMode="auto">
              <a:xfrm flipV="1">
                <a:off x="6002659" y="4142199"/>
                <a:ext cx="1587" cy="5207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8" name="Line 26"/>
              <p:cNvSpPr>
                <a:spLocks noChangeShapeType="1"/>
              </p:cNvSpPr>
              <p:nvPr/>
            </p:nvSpPr>
            <p:spPr bwMode="auto">
              <a:xfrm flipV="1">
                <a:off x="6002657" y="4658137"/>
                <a:ext cx="498475" cy="158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1" name="Text Box 27"/>
            <p:cNvSpPr txBox="1">
              <a:spLocks noChangeArrowheads="1"/>
            </p:cNvSpPr>
            <p:nvPr/>
          </p:nvSpPr>
          <p:spPr bwMode="auto">
            <a:xfrm>
              <a:off x="6663710" y="4393170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dirty="0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 rot="20974899" flipH="1" flipV="1">
              <a:off x="6018859" y="4407081"/>
              <a:ext cx="424559" cy="205486"/>
            </a:xfrm>
            <a:custGeom>
              <a:avLst/>
              <a:gdLst>
                <a:gd name="T0" fmla="*/ 0 w 147"/>
                <a:gd name="T1" fmla="*/ 14 h 65"/>
                <a:gd name="T2" fmla="*/ 87 w 147"/>
                <a:gd name="T3" fmla="*/ 8 h 65"/>
                <a:gd name="T4" fmla="*/ 147 w 147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" h="65">
                  <a:moveTo>
                    <a:pt x="0" y="14"/>
                  </a:moveTo>
                  <a:cubicBezTo>
                    <a:pt x="14" y="13"/>
                    <a:pt x="63" y="0"/>
                    <a:pt x="87" y="8"/>
                  </a:cubicBezTo>
                  <a:cubicBezTo>
                    <a:pt x="111" y="16"/>
                    <a:pt x="135" y="53"/>
                    <a:pt x="147" y="65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Text Box 30"/>
            <p:cNvSpPr txBox="1">
              <a:spLocks noChangeArrowheads="1"/>
            </p:cNvSpPr>
            <p:nvPr/>
          </p:nvSpPr>
          <p:spPr bwMode="auto">
            <a:xfrm>
              <a:off x="6035591" y="4595627"/>
              <a:ext cx="42952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A3</a:t>
              </a:r>
              <a:endParaRPr lang="en-US" altLang="en-US" dirty="0"/>
            </a:p>
          </p:txBody>
        </p:sp>
        <p:grpSp>
          <p:nvGrpSpPr>
            <p:cNvPr id="104" name="Group 103"/>
            <p:cNvGrpSpPr/>
            <p:nvPr/>
          </p:nvGrpSpPr>
          <p:grpSpPr>
            <a:xfrm rot="3742352">
              <a:off x="6698815" y="4222294"/>
              <a:ext cx="723900" cy="393700"/>
              <a:chOff x="7437146" y="4046532"/>
              <a:chExt cx="723900" cy="393700"/>
            </a:xfrm>
          </p:grpSpPr>
          <p:sp>
            <p:nvSpPr>
              <p:cNvPr id="124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5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6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05" name="Group 104"/>
            <p:cNvGrpSpPr/>
            <p:nvPr/>
          </p:nvGrpSpPr>
          <p:grpSpPr>
            <a:xfrm rot="3390457">
              <a:off x="6339408" y="4399372"/>
              <a:ext cx="1506197" cy="514524"/>
              <a:chOff x="6713277" y="3781330"/>
              <a:chExt cx="894290" cy="1183534"/>
            </a:xfrm>
          </p:grpSpPr>
          <p:sp>
            <p:nvSpPr>
              <p:cNvPr id="121" name="Line 43"/>
              <p:cNvSpPr>
                <a:spLocks noChangeShapeType="1"/>
              </p:cNvSpPr>
              <p:nvPr/>
            </p:nvSpPr>
            <p:spPr bwMode="auto">
              <a:xfrm flipH="1" flipV="1">
                <a:off x="7039526" y="4208730"/>
                <a:ext cx="568041" cy="756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2" name="Line 43"/>
              <p:cNvSpPr>
                <a:spLocks noChangeShapeType="1"/>
              </p:cNvSpPr>
              <p:nvPr/>
            </p:nvSpPr>
            <p:spPr bwMode="auto">
              <a:xfrm flipH="1" flipV="1">
                <a:off x="7323545" y="4584580"/>
                <a:ext cx="278835" cy="3802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3" name="Line 39"/>
              <p:cNvSpPr>
                <a:spLocks noChangeShapeType="1"/>
              </p:cNvSpPr>
              <p:nvPr/>
            </p:nvSpPr>
            <p:spPr bwMode="auto">
              <a:xfrm>
                <a:off x="6713277" y="3781330"/>
                <a:ext cx="637008" cy="841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06" name="Text Box 16"/>
            <p:cNvSpPr txBox="1">
              <a:spLocks noChangeArrowheads="1"/>
            </p:cNvSpPr>
            <p:nvPr/>
          </p:nvSpPr>
          <p:spPr bwMode="auto">
            <a:xfrm>
              <a:off x="6594130" y="3852990"/>
              <a:ext cx="693737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A2</a:t>
              </a:r>
              <a:endParaRPr lang="en-US" altLang="en-US" dirty="0"/>
            </a:p>
          </p:txBody>
        </p:sp>
        <p:sp>
          <p:nvSpPr>
            <p:cNvPr id="107" name="Freeform 20"/>
            <p:cNvSpPr>
              <a:spLocks/>
            </p:cNvSpPr>
            <p:nvPr/>
          </p:nvSpPr>
          <p:spPr bwMode="auto">
            <a:xfrm rot="15863447">
              <a:off x="6640863" y="4098913"/>
              <a:ext cx="316432" cy="342310"/>
            </a:xfrm>
            <a:custGeom>
              <a:avLst/>
              <a:gdLst>
                <a:gd name="T0" fmla="*/ 270 w 310"/>
                <a:gd name="T1" fmla="*/ 441 h 441"/>
                <a:gd name="T2" fmla="*/ 294 w 310"/>
                <a:gd name="T3" fmla="*/ 255 h 441"/>
                <a:gd name="T4" fmla="*/ 174 w 310"/>
                <a:gd name="T5" fmla="*/ 63 h 441"/>
                <a:gd name="T6" fmla="*/ 0 w 310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41">
                  <a:moveTo>
                    <a:pt x="270" y="441"/>
                  </a:moveTo>
                  <a:cubicBezTo>
                    <a:pt x="274" y="410"/>
                    <a:pt x="310" y="318"/>
                    <a:pt x="294" y="255"/>
                  </a:cubicBezTo>
                  <a:cubicBezTo>
                    <a:pt x="278" y="192"/>
                    <a:pt x="223" y="106"/>
                    <a:pt x="174" y="63"/>
                  </a:cubicBezTo>
                  <a:cubicBezTo>
                    <a:pt x="125" y="20"/>
                    <a:pt x="36" y="13"/>
                    <a:pt x="0" y="0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8" name="Text Box 31"/>
            <p:cNvSpPr txBox="1">
              <a:spLocks noChangeArrowheads="1"/>
            </p:cNvSpPr>
            <p:nvPr/>
          </p:nvSpPr>
          <p:spPr bwMode="auto">
            <a:xfrm>
              <a:off x="6926455" y="4100842"/>
              <a:ext cx="693737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A1</a:t>
              </a:r>
              <a:endParaRPr lang="en-US" altLang="en-US" dirty="0"/>
            </a:p>
          </p:txBody>
        </p:sp>
        <p:sp>
          <p:nvSpPr>
            <p:cNvPr id="109" name="Freeform 46"/>
            <p:cNvSpPr>
              <a:spLocks/>
            </p:cNvSpPr>
            <p:nvPr/>
          </p:nvSpPr>
          <p:spPr bwMode="auto">
            <a:xfrm rot="15881619">
              <a:off x="6913703" y="4208944"/>
              <a:ext cx="60746" cy="79877"/>
            </a:xfrm>
            <a:custGeom>
              <a:avLst/>
              <a:gdLst>
                <a:gd name="T0" fmla="*/ 69 w 98"/>
                <a:gd name="T1" fmla="*/ 114 h 114"/>
                <a:gd name="T2" fmla="*/ 96 w 98"/>
                <a:gd name="T3" fmla="*/ 69 h 114"/>
                <a:gd name="T4" fmla="*/ 54 w 98"/>
                <a:gd name="T5" fmla="*/ 18 h 114"/>
                <a:gd name="T6" fmla="*/ 0 w 98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14">
                  <a:moveTo>
                    <a:pt x="69" y="114"/>
                  </a:moveTo>
                  <a:cubicBezTo>
                    <a:pt x="73" y="107"/>
                    <a:pt x="98" y="85"/>
                    <a:pt x="96" y="69"/>
                  </a:cubicBezTo>
                  <a:cubicBezTo>
                    <a:pt x="94" y="53"/>
                    <a:pt x="70" y="29"/>
                    <a:pt x="54" y="18"/>
                  </a:cubicBezTo>
                  <a:cubicBezTo>
                    <a:pt x="38" y="7"/>
                    <a:pt x="11" y="4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Line 40"/>
            <p:cNvSpPr>
              <a:spLocks noChangeShapeType="1"/>
            </p:cNvSpPr>
            <p:nvPr/>
          </p:nvSpPr>
          <p:spPr bwMode="auto">
            <a:xfrm flipH="1" flipV="1">
              <a:off x="5186552" y="3047674"/>
              <a:ext cx="698861" cy="9014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11" name="Group 110"/>
            <p:cNvGrpSpPr/>
            <p:nvPr/>
          </p:nvGrpSpPr>
          <p:grpSpPr>
            <a:xfrm rot="2577895">
              <a:off x="5242736" y="3322260"/>
              <a:ext cx="723900" cy="393700"/>
              <a:chOff x="7437146" y="4046532"/>
              <a:chExt cx="723900" cy="393700"/>
            </a:xfrm>
          </p:grpSpPr>
          <p:sp>
            <p:nvSpPr>
              <p:cNvPr id="118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19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0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12" name="Line 9"/>
            <p:cNvSpPr>
              <a:spLocks noChangeShapeType="1"/>
            </p:cNvSpPr>
            <p:nvPr/>
          </p:nvSpPr>
          <p:spPr bwMode="auto">
            <a:xfrm flipH="1">
              <a:off x="4659314" y="3547042"/>
              <a:ext cx="921826" cy="4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Line 9"/>
            <p:cNvSpPr>
              <a:spLocks noChangeShapeType="1"/>
            </p:cNvSpPr>
            <p:nvPr/>
          </p:nvSpPr>
          <p:spPr bwMode="auto">
            <a:xfrm flipH="1">
              <a:off x="4650840" y="3544455"/>
              <a:ext cx="925646" cy="87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4" name="Text Box 19"/>
            <p:cNvSpPr txBox="1">
              <a:spLocks noChangeArrowheads="1"/>
            </p:cNvSpPr>
            <p:nvPr/>
          </p:nvSpPr>
          <p:spPr bwMode="auto">
            <a:xfrm>
              <a:off x="4654033" y="2981237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latin typeface="Times New Roman" panose="02020603050405020304" pitchFamily="18" charset="0"/>
                </a:rPr>
                <a:t>A6</a:t>
              </a:r>
              <a:endParaRPr lang="en-US" altLang="en-US"/>
            </a:p>
          </p:txBody>
        </p:sp>
        <p:sp>
          <p:nvSpPr>
            <p:cNvPr id="115" name="Freeform 47"/>
            <p:cNvSpPr>
              <a:spLocks/>
            </p:cNvSpPr>
            <p:nvPr/>
          </p:nvSpPr>
          <p:spPr bwMode="auto">
            <a:xfrm>
              <a:off x="5019158" y="3179675"/>
              <a:ext cx="265112" cy="382587"/>
            </a:xfrm>
            <a:custGeom>
              <a:avLst/>
              <a:gdLst>
                <a:gd name="T0" fmla="*/ 276 w 276"/>
                <a:gd name="T1" fmla="*/ 0 h 396"/>
                <a:gd name="T2" fmla="*/ 162 w 276"/>
                <a:gd name="T3" fmla="*/ 33 h 396"/>
                <a:gd name="T4" fmla="*/ 39 w 276"/>
                <a:gd name="T5" fmla="*/ 171 h 396"/>
                <a:gd name="T6" fmla="*/ 0 w 276"/>
                <a:gd name="T7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96">
                  <a:moveTo>
                    <a:pt x="276" y="0"/>
                  </a:moveTo>
                  <a:cubicBezTo>
                    <a:pt x="257" y="5"/>
                    <a:pt x="201" y="5"/>
                    <a:pt x="162" y="33"/>
                  </a:cubicBezTo>
                  <a:cubicBezTo>
                    <a:pt x="123" y="61"/>
                    <a:pt x="66" y="111"/>
                    <a:pt x="39" y="171"/>
                  </a:cubicBezTo>
                  <a:cubicBezTo>
                    <a:pt x="12" y="231"/>
                    <a:pt x="8" y="349"/>
                    <a:pt x="0" y="396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6" name="Text Box 32"/>
            <p:cNvSpPr txBox="1">
              <a:spLocks noChangeArrowheads="1"/>
            </p:cNvSpPr>
            <p:nvPr/>
          </p:nvSpPr>
          <p:spPr bwMode="auto">
            <a:xfrm>
              <a:off x="5349363" y="3175758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A5</a:t>
              </a:r>
              <a:endParaRPr lang="en-US" altLang="en-US" dirty="0"/>
            </a:p>
          </p:txBody>
        </p:sp>
        <p:sp>
          <p:nvSpPr>
            <p:cNvPr id="117" name="Freeform 48"/>
            <p:cNvSpPr>
              <a:spLocks/>
            </p:cNvSpPr>
            <p:nvPr/>
          </p:nvSpPr>
          <p:spPr bwMode="auto">
            <a:xfrm>
              <a:off x="5280260" y="3305544"/>
              <a:ext cx="115888" cy="95691"/>
            </a:xfrm>
            <a:custGeom>
              <a:avLst/>
              <a:gdLst>
                <a:gd name="T0" fmla="*/ 120 w 120"/>
                <a:gd name="T1" fmla="*/ 7 h 70"/>
                <a:gd name="T2" fmla="*/ 66 w 120"/>
                <a:gd name="T3" fmla="*/ 4 h 70"/>
                <a:gd name="T4" fmla="*/ 18 w 120"/>
                <a:gd name="T5" fmla="*/ 28 h 70"/>
                <a:gd name="T6" fmla="*/ 0 w 12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70">
                  <a:moveTo>
                    <a:pt x="120" y="7"/>
                  </a:moveTo>
                  <a:cubicBezTo>
                    <a:pt x="111" y="6"/>
                    <a:pt x="83" y="0"/>
                    <a:pt x="66" y="4"/>
                  </a:cubicBezTo>
                  <a:cubicBezTo>
                    <a:pt x="49" y="8"/>
                    <a:pt x="29" y="17"/>
                    <a:pt x="18" y="28"/>
                  </a:cubicBezTo>
                  <a:cubicBezTo>
                    <a:pt x="7" y="39"/>
                    <a:pt x="4" y="62"/>
                    <a:pt x="0" y="7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54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Crystals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The scattering triangle can be mapped directly to the axes of a 3-axis spectrometer </a:t>
            </a:r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(</a:t>
            </a:r>
            <a:r>
              <a:rPr lang="en-GB" b="1" i="1" dirty="0" err="1"/>
              <a:t>k</a:t>
            </a:r>
            <a:r>
              <a:rPr lang="en-GB" i="1" baseline="-25000" dirty="0" err="1"/>
              <a:t>i</a:t>
            </a:r>
            <a:r>
              <a:rPr lang="en-GB" i="1" dirty="0"/>
              <a:t> </a:t>
            </a:r>
            <a:r>
              <a:rPr lang="en-GB" dirty="0"/>
              <a:t>and </a:t>
            </a:r>
            <a:r>
              <a:rPr lang="en-GB" b="1" i="1" dirty="0" err="1"/>
              <a:t>k</a:t>
            </a:r>
            <a:r>
              <a:rPr lang="en-GB" i="1" baseline="-25000" dirty="0" err="1"/>
              <a:t>f</a:t>
            </a:r>
            <a:r>
              <a:rPr lang="en-GB" dirty="0"/>
              <a:t> determined by Bragg diffraction from crystals)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174" name="Text Box 6"/>
          <p:cNvSpPr txBox="1">
            <a:spLocks noChangeArrowheads="1"/>
          </p:cNvSpPr>
          <p:nvPr/>
        </p:nvSpPr>
        <p:spPr bwMode="auto">
          <a:xfrm>
            <a:off x="5302167" y="4275575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175" name="Text Box 7"/>
          <p:cNvSpPr txBox="1">
            <a:spLocks noChangeArrowheads="1"/>
          </p:cNvSpPr>
          <p:nvPr/>
        </p:nvSpPr>
        <p:spPr bwMode="auto">
          <a:xfrm>
            <a:off x="4471477" y="392196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latin typeface="Calibri" panose="020F0502020204030204" pitchFamily="34" charset="0"/>
              </a:rPr>
              <a:t>f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grpSp>
        <p:nvGrpSpPr>
          <p:cNvPr id="176" name="Group 175"/>
          <p:cNvGrpSpPr/>
          <p:nvPr/>
        </p:nvGrpSpPr>
        <p:grpSpPr>
          <a:xfrm rot="1648219">
            <a:off x="3024783" y="3852955"/>
            <a:ext cx="2059896" cy="1395681"/>
            <a:chOff x="5950903" y="2481263"/>
            <a:chExt cx="2059896" cy="1395681"/>
          </a:xfrm>
        </p:grpSpPr>
        <p:sp>
          <p:nvSpPr>
            <p:cNvPr id="177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78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79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0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1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2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3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4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5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6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7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8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89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0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1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2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3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4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5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6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7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8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9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0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1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2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3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4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5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6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7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8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9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10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11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212" name="Line 43"/>
          <p:cNvSpPr>
            <a:spLocks noChangeShapeType="1"/>
          </p:cNvSpPr>
          <p:nvPr/>
        </p:nvSpPr>
        <p:spPr bwMode="auto">
          <a:xfrm flipH="1">
            <a:off x="4046179" y="4541576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3" name="Line 43"/>
          <p:cNvSpPr>
            <a:spLocks noChangeShapeType="1"/>
          </p:cNvSpPr>
          <p:nvPr/>
        </p:nvSpPr>
        <p:spPr bwMode="auto">
          <a:xfrm rot="3180000" flipH="1">
            <a:off x="3938933" y="4091447"/>
            <a:ext cx="1125910" cy="267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4" name="Line 43"/>
          <p:cNvSpPr>
            <a:spLocks noChangeShapeType="1"/>
          </p:cNvSpPr>
          <p:nvPr/>
        </p:nvSpPr>
        <p:spPr bwMode="auto">
          <a:xfrm flipH="1">
            <a:off x="4827812" y="4541576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" name="Text Box 6"/>
          <p:cNvSpPr txBox="1">
            <a:spLocks noChangeArrowheads="1"/>
          </p:cNvSpPr>
          <p:nvPr/>
        </p:nvSpPr>
        <p:spPr bwMode="auto">
          <a:xfrm>
            <a:off x="4327179" y="4509826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16" name="Line 109"/>
          <p:cNvSpPr>
            <a:spLocks noChangeShapeType="1"/>
          </p:cNvSpPr>
          <p:nvPr/>
        </p:nvSpPr>
        <p:spPr bwMode="auto">
          <a:xfrm flipV="1">
            <a:off x="4056127" y="3643997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7" name="Line 109"/>
          <p:cNvSpPr>
            <a:spLocks noChangeShapeType="1"/>
          </p:cNvSpPr>
          <p:nvPr/>
        </p:nvSpPr>
        <p:spPr bwMode="auto">
          <a:xfrm flipV="1">
            <a:off x="4055070" y="3639677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8" name="Text Box 8"/>
          <p:cNvSpPr txBox="1">
            <a:spLocks noChangeArrowheads="1"/>
          </p:cNvSpPr>
          <p:nvPr/>
        </p:nvSpPr>
        <p:spPr bwMode="auto">
          <a:xfrm>
            <a:off x="3865146" y="3898919"/>
            <a:ext cx="5191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219" name="Group 218"/>
          <p:cNvGrpSpPr/>
          <p:nvPr/>
        </p:nvGrpSpPr>
        <p:grpSpPr>
          <a:xfrm>
            <a:off x="6174840" y="2981238"/>
            <a:ext cx="2969352" cy="2428495"/>
            <a:chOff x="4650840" y="2757717"/>
            <a:chExt cx="2969352" cy="2428495"/>
          </a:xfrm>
        </p:grpSpPr>
        <p:sp>
          <p:nvSpPr>
            <p:cNvPr id="220" name="Text Box 6"/>
            <p:cNvSpPr txBox="1">
              <a:spLocks noChangeArrowheads="1"/>
            </p:cNvSpPr>
            <p:nvPr/>
          </p:nvSpPr>
          <p:spPr bwMode="auto">
            <a:xfrm>
              <a:off x="6275387" y="3957455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21" name="Text Box 7"/>
            <p:cNvSpPr txBox="1">
              <a:spLocks noChangeArrowheads="1"/>
            </p:cNvSpPr>
            <p:nvPr/>
          </p:nvSpPr>
          <p:spPr bwMode="auto">
            <a:xfrm>
              <a:off x="5887903" y="3597952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222" name="Line 43"/>
            <p:cNvSpPr>
              <a:spLocks noChangeShapeType="1"/>
            </p:cNvSpPr>
            <p:nvPr/>
          </p:nvSpPr>
          <p:spPr bwMode="auto">
            <a:xfrm rot="3180000" flipH="1">
              <a:off x="5355360" y="3767430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3" name="Line 43"/>
            <p:cNvSpPr>
              <a:spLocks noChangeShapeType="1"/>
            </p:cNvSpPr>
            <p:nvPr/>
          </p:nvSpPr>
          <p:spPr bwMode="auto">
            <a:xfrm flipH="1">
              <a:off x="6244239" y="421756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4" name="Text Box 28"/>
            <p:cNvSpPr txBox="1">
              <a:spLocks noChangeArrowheads="1"/>
            </p:cNvSpPr>
            <p:nvPr/>
          </p:nvSpPr>
          <p:spPr bwMode="auto">
            <a:xfrm>
              <a:off x="6443127" y="3494220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dirty="0"/>
            </a:p>
          </p:txBody>
        </p:sp>
        <p:sp>
          <p:nvSpPr>
            <p:cNvPr id="225" name="Line 33"/>
            <p:cNvSpPr>
              <a:spLocks noChangeShapeType="1"/>
            </p:cNvSpPr>
            <p:nvPr/>
          </p:nvSpPr>
          <p:spPr bwMode="auto">
            <a:xfrm rot="10800000" flipH="1" flipV="1">
              <a:off x="5576770" y="4212480"/>
              <a:ext cx="852488" cy="28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6" name="Freeform 45"/>
            <p:cNvSpPr>
              <a:spLocks/>
            </p:cNvSpPr>
            <p:nvPr/>
          </p:nvSpPr>
          <p:spPr bwMode="auto">
            <a:xfrm rot="8161350" flipV="1">
              <a:off x="5594461" y="3915082"/>
              <a:ext cx="454025" cy="170339"/>
            </a:xfrm>
            <a:custGeom>
              <a:avLst/>
              <a:gdLst>
                <a:gd name="T0" fmla="*/ 0 w 471"/>
                <a:gd name="T1" fmla="*/ 0 h 159"/>
                <a:gd name="T2" fmla="*/ 234 w 471"/>
                <a:gd name="T3" fmla="*/ 33 h 159"/>
                <a:gd name="T4" fmla="*/ 471 w 471"/>
                <a:gd name="T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1" h="159">
                  <a:moveTo>
                    <a:pt x="0" y="0"/>
                  </a:moveTo>
                  <a:cubicBezTo>
                    <a:pt x="39" y="5"/>
                    <a:pt x="156" y="7"/>
                    <a:pt x="234" y="33"/>
                  </a:cubicBezTo>
                  <a:cubicBezTo>
                    <a:pt x="312" y="59"/>
                    <a:pt x="422" y="133"/>
                    <a:pt x="471" y="159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Text Box 17"/>
            <p:cNvSpPr txBox="1">
              <a:spLocks noChangeArrowheads="1"/>
            </p:cNvSpPr>
            <p:nvPr/>
          </p:nvSpPr>
          <p:spPr bwMode="auto">
            <a:xfrm>
              <a:off x="5452944" y="3795699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solidFill>
                    <a:srgbClr val="008000"/>
                  </a:solidFill>
                  <a:latin typeface="Times New Roman" panose="02020603050405020304" pitchFamily="18" charset="0"/>
                </a:rPr>
                <a:t>A4</a:t>
              </a:r>
              <a:endParaRPr lang="en-US" altLang="en-US"/>
            </a:p>
          </p:txBody>
        </p:sp>
        <p:grpSp>
          <p:nvGrpSpPr>
            <p:cNvPr id="228" name="Group 227"/>
            <p:cNvGrpSpPr/>
            <p:nvPr/>
          </p:nvGrpSpPr>
          <p:grpSpPr>
            <a:xfrm rot="1712966">
              <a:off x="6352281" y="3842986"/>
              <a:ext cx="498475" cy="520700"/>
              <a:chOff x="6002658" y="4142200"/>
              <a:chExt cx="498475" cy="520700"/>
            </a:xfrm>
          </p:grpSpPr>
          <p:sp>
            <p:nvSpPr>
              <p:cNvPr id="255" name="Line 25"/>
              <p:cNvSpPr>
                <a:spLocks noChangeShapeType="1"/>
              </p:cNvSpPr>
              <p:nvPr/>
            </p:nvSpPr>
            <p:spPr bwMode="auto">
              <a:xfrm flipV="1">
                <a:off x="6002658" y="4142200"/>
                <a:ext cx="1587" cy="5207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6" name="Line 26"/>
              <p:cNvSpPr>
                <a:spLocks noChangeShapeType="1"/>
              </p:cNvSpPr>
              <p:nvPr/>
            </p:nvSpPr>
            <p:spPr bwMode="auto">
              <a:xfrm flipV="1">
                <a:off x="6002658" y="4658138"/>
                <a:ext cx="498475" cy="158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29" name="Text Box 27"/>
            <p:cNvSpPr txBox="1">
              <a:spLocks noChangeArrowheads="1"/>
            </p:cNvSpPr>
            <p:nvPr/>
          </p:nvSpPr>
          <p:spPr bwMode="auto">
            <a:xfrm>
              <a:off x="6645119" y="4301746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dirty="0"/>
            </a:p>
          </p:txBody>
        </p:sp>
        <p:sp>
          <p:nvSpPr>
            <p:cNvPr id="230" name="Freeform 29"/>
            <p:cNvSpPr>
              <a:spLocks/>
            </p:cNvSpPr>
            <p:nvPr/>
          </p:nvSpPr>
          <p:spPr bwMode="auto">
            <a:xfrm rot="20974899" flipH="1" flipV="1">
              <a:off x="6018859" y="4183561"/>
              <a:ext cx="424559" cy="205486"/>
            </a:xfrm>
            <a:custGeom>
              <a:avLst/>
              <a:gdLst>
                <a:gd name="T0" fmla="*/ 0 w 147"/>
                <a:gd name="T1" fmla="*/ 14 h 65"/>
                <a:gd name="T2" fmla="*/ 87 w 147"/>
                <a:gd name="T3" fmla="*/ 8 h 65"/>
                <a:gd name="T4" fmla="*/ 147 w 147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" h="65">
                  <a:moveTo>
                    <a:pt x="0" y="14"/>
                  </a:moveTo>
                  <a:cubicBezTo>
                    <a:pt x="14" y="13"/>
                    <a:pt x="63" y="0"/>
                    <a:pt x="87" y="8"/>
                  </a:cubicBezTo>
                  <a:cubicBezTo>
                    <a:pt x="111" y="16"/>
                    <a:pt x="135" y="53"/>
                    <a:pt x="147" y="65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1" name="Text Box 30"/>
            <p:cNvSpPr txBox="1">
              <a:spLocks noChangeArrowheads="1"/>
            </p:cNvSpPr>
            <p:nvPr/>
          </p:nvSpPr>
          <p:spPr bwMode="auto">
            <a:xfrm>
              <a:off x="6035591" y="4372107"/>
              <a:ext cx="693738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A3</a:t>
              </a:r>
              <a:endParaRPr lang="en-US" altLang="en-US" dirty="0"/>
            </a:p>
          </p:txBody>
        </p:sp>
        <p:grpSp>
          <p:nvGrpSpPr>
            <p:cNvPr id="232" name="Group 231"/>
            <p:cNvGrpSpPr/>
            <p:nvPr/>
          </p:nvGrpSpPr>
          <p:grpSpPr>
            <a:xfrm rot="3742352">
              <a:off x="6698815" y="3998774"/>
              <a:ext cx="723900" cy="393700"/>
              <a:chOff x="7437146" y="4046532"/>
              <a:chExt cx="723900" cy="393700"/>
            </a:xfrm>
          </p:grpSpPr>
          <p:sp>
            <p:nvSpPr>
              <p:cNvPr id="252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3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4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233" name="Group 232"/>
            <p:cNvGrpSpPr/>
            <p:nvPr/>
          </p:nvGrpSpPr>
          <p:grpSpPr>
            <a:xfrm rot="3390457">
              <a:off x="6339408" y="4175852"/>
              <a:ext cx="1506197" cy="514524"/>
              <a:chOff x="6713277" y="3781330"/>
              <a:chExt cx="894290" cy="1183534"/>
            </a:xfrm>
          </p:grpSpPr>
          <p:sp>
            <p:nvSpPr>
              <p:cNvPr id="249" name="Line 43"/>
              <p:cNvSpPr>
                <a:spLocks noChangeShapeType="1"/>
              </p:cNvSpPr>
              <p:nvPr/>
            </p:nvSpPr>
            <p:spPr bwMode="auto">
              <a:xfrm flipH="1" flipV="1">
                <a:off x="7039526" y="4208730"/>
                <a:ext cx="568041" cy="756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0" name="Line 43"/>
              <p:cNvSpPr>
                <a:spLocks noChangeShapeType="1"/>
              </p:cNvSpPr>
              <p:nvPr/>
            </p:nvSpPr>
            <p:spPr bwMode="auto">
              <a:xfrm flipH="1" flipV="1">
                <a:off x="7323545" y="4584580"/>
                <a:ext cx="278835" cy="3802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1" name="Line 39"/>
              <p:cNvSpPr>
                <a:spLocks noChangeShapeType="1"/>
              </p:cNvSpPr>
              <p:nvPr/>
            </p:nvSpPr>
            <p:spPr bwMode="auto">
              <a:xfrm>
                <a:off x="6713277" y="3781330"/>
                <a:ext cx="637008" cy="841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34" name="Text Box 16"/>
            <p:cNvSpPr txBox="1">
              <a:spLocks noChangeArrowheads="1"/>
            </p:cNvSpPr>
            <p:nvPr/>
          </p:nvSpPr>
          <p:spPr bwMode="auto">
            <a:xfrm>
              <a:off x="6594130" y="3629470"/>
              <a:ext cx="693737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A2</a:t>
              </a:r>
              <a:endParaRPr lang="en-US" altLang="en-US" dirty="0"/>
            </a:p>
          </p:txBody>
        </p:sp>
        <p:sp>
          <p:nvSpPr>
            <p:cNvPr id="235" name="Freeform 20"/>
            <p:cNvSpPr>
              <a:spLocks/>
            </p:cNvSpPr>
            <p:nvPr/>
          </p:nvSpPr>
          <p:spPr bwMode="auto">
            <a:xfrm rot="15863447">
              <a:off x="6640863" y="3875393"/>
              <a:ext cx="316432" cy="342310"/>
            </a:xfrm>
            <a:custGeom>
              <a:avLst/>
              <a:gdLst>
                <a:gd name="T0" fmla="*/ 270 w 310"/>
                <a:gd name="T1" fmla="*/ 441 h 441"/>
                <a:gd name="T2" fmla="*/ 294 w 310"/>
                <a:gd name="T3" fmla="*/ 255 h 441"/>
                <a:gd name="T4" fmla="*/ 174 w 310"/>
                <a:gd name="T5" fmla="*/ 63 h 441"/>
                <a:gd name="T6" fmla="*/ 0 w 310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41">
                  <a:moveTo>
                    <a:pt x="270" y="441"/>
                  </a:moveTo>
                  <a:cubicBezTo>
                    <a:pt x="274" y="410"/>
                    <a:pt x="310" y="318"/>
                    <a:pt x="294" y="255"/>
                  </a:cubicBezTo>
                  <a:cubicBezTo>
                    <a:pt x="278" y="192"/>
                    <a:pt x="223" y="106"/>
                    <a:pt x="174" y="63"/>
                  </a:cubicBezTo>
                  <a:cubicBezTo>
                    <a:pt x="125" y="20"/>
                    <a:pt x="36" y="13"/>
                    <a:pt x="0" y="0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6" name="Text Box 31"/>
            <p:cNvSpPr txBox="1">
              <a:spLocks noChangeArrowheads="1"/>
            </p:cNvSpPr>
            <p:nvPr/>
          </p:nvSpPr>
          <p:spPr bwMode="auto">
            <a:xfrm>
              <a:off x="6926455" y="3877322"/>
              <a:ext cx="693737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A1</a:t>
              </a:r>
              <a:endParaRPr lang="en-US" altLang="en-US" dirty="0"/>
            </a:p>
          </p:txBody>
        </p:sp>
        <p:sp>
          <p:nvSpPr>
            <p:cNvPr id="237" name="Freeform 46"/>
            <p:cNvSpPr>
              <a:spLocks/>
            </p:cNvSpPr>
            <p:nvPr/>
          </p:nvSpPr>
          <p:spPr bwMode="auto">
            <a:xfrm rot="15881619">
              <a:off x="6913703" y="3985424"/>
              <a:ext cx="60746" cy="79877"/>
            </a:xfrm>
            <a:custGeom>
              <a:avLst/>
              <a:gdLst>
                <a:gd name="T0" fmla="*/ 69 w 98"/>
                <a:gd name="T1" fmla="*/ 114 h 114"/>
                <a:gd name="T2" fmla="*/ 96 w 98"/>
                <a:gd name="T3" fmla="*/ 69 h 114"/>
                <a:gd name="T4" fmla="*/ 54 w 98"/>
                <a:gd name="T5" fmla="*/ 18 h 114"/>
                <a:gd name="T6" fmla="*/ 0 w 98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14">
                  <a:moveTo>
                    <a:pt x="69" y="114"/>
                  </a:moveTo>
                  <a:cubicBezTo>
                    <a:pt x="73" y="107"/>
                    <a:pt x="98" y="85"/>
                    <a:pt x="96" y="69"/>
                  </a:cubicBezTo>
                  <a:cubicBezTo>
                    <a:pt x="94" y="53"/>
                    <a:pt x="70" y="29"/>
                    <a:pt x="54" y="18"/>
                  </a:cubicBezTo>
                  <a:cubicBezTo>
                    <a:pt x="38" y="7"/>
                    <a:pt x="11" y="4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8" name="Line 40"/>
            <p:cNvSpPr>
              <a:spLocks noChangeShapeType="1"/>
            </p:cNvSpPr>
            <p:nvPr/>
          </p:nvSpPr>
          <p:spPr bwMode="auto">
            <a:xfrm flipH="1" flipV="1">
              <a:off x="5186552" y="2824154"/>
              <a:ext cx="698861" cy="9014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239" name="Group 238"/>
            <p:cNvGrpSpPr/>
            <p:nvPr/>
          </p:nvGrpSpPr>
          <p:grpSpPr>
            <a:xfrm rot="2577895">
              <a:off x="5242736" y="3098740"/>
              <a:ext cx="723900" cy="393700"/>
              <a:chOff x="7437146" y="4046532"/>
              <a:chExt cx="723900" cy="393700"/>
            </a:xfrm>
          </p:grpSpPr>
          <p:sp>
            <p:nvSpPr>
              <p:cNvPr id="246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7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8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40" name="Line 9"/>
            <p:cNvSpPr>
              <a:spLocks noChangeShapeType="1"/>
            </p:cNvSpPr>
            <p:nvPr/>
          </p:nvSpPr>
          <p:spPr bwMode="auto">
            <a:xfrm flipH="1">
              <a:off x="4659314" y="3323522"/>
              <a:ext cx="921826" cy="4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1" name="Line 9"/>
            <p:cNvSpPr>
              <a:spLocks noChangeShapeType="1"/>
            </p:cNvSpPr>
            <p:nvPr/>
          </p:nvSpPr>
          <p:spPr bwMode="auto">
            <a:xfrm flipH="1">
              <a:off x="4650840" y="3320935"/>
              <a:ext cx="925646" cy="87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2" name="Text Box 19"/>
            <p:cNvSpPr txBox="1">
              <a:spLocks noChangeArrowheads="1"/>
            </p:cNvSpPr>
            <p:nvPr/>
          </p:nvSpPr>
          <p:spPr bwMode="auto">
            <a:xfrm>
              <a:off x="4654033" y="2757717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latin typeface="Times New Roman" panose="02020603050405020304" pitchFamily="18" charset="0"/>
                </a:rPr>
                <a:t>A6</a:t>
              </a:r>
              <a:endParaRPr lang="en-US" altLang="en-US"/>
            </a:p>
          </p:txBody>
        </p:sp>
        <p:sp>
          <p:nvSpPr>
            <p:cNvPr id="243" name="Freeform 47"/>
            <p:cNvSpPr>
              <a:spLocks/>
            </p:cNvSpPr>
            <p:nvPr/>
          </p:nvSpPr>
          <p:spPr bwMode="auto">
            <a:xfrm>
              <a:off x="5019158" y="2956155"/>
              <a:ext cx="265112" cy="382587"/>
            </a:xfrm>
            <a:custGeom>
              <a:avLst/>
              <a:gdLst>
                <a:gd name="T0" fmla="*/ 276 w 276"/>
                <a:gd name="T1" fmla="*/ 0 h 396"/>
                <a:gd name="T2" fmla="*/ 162 w 276"/>
                <a:gd name="T3" fmla="*/ 33 h 396"/>
                <a:gd name="T4" fmla="*/ 39 w 276"/>
                <a:gd name="T5" fmla="*/ 171 h 396"/>
                <a:gd name="T6" fmla="*/ 0 w 276"/>
                <a:gd name="T7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96">
                  <a:moveTo>
                    <a:pt x="276" y="0"/>
                  </a:moveTo>
                  <a:cubicBezTo>
                    <a:pt x="257" y="5"/>
                    <a:pt x="201" y="5"/>
                    <a:pt x="162" y="33"/>
                  </a:cubicBezTo>
                  <a:cubicBezTo>
                    <a:pt x="123" y="61"/>
                    <a:pt x="66" y="111"/>
                    <a:pt x="39" y="171"/>
                  </a:cubicBezTo>
                  <a:cubicBezTo>
                    <a:pt x="12" y="231"/>
                    <a:pt x="8" y="349"/>
                    <a:pt x="0" y="396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4" name="Text Box 32"/>
            <p:cNvSpPr txBox="1">
              <a:spLocks noChangeArrowheads="1"/>
            </p:cNvSpPr>
            <p:nvPr/>
          </p:nvSpPr>
          <p:spPr bwMode="auto">
            <a:xfrm>
              <a:off x="5349363" y="2952238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A5</a:t>
              </a:r>
              <a:endParaRPr lang="en-US" altLang="en-US" dirty="0"/>
            </a:p>
          </p:txBody>
        </p:sp>
        <p:sp>
          <p:nvSpPr>
            <p:cNvPr id="245" name="Freeform 48"/>
            <p:cNvSpPr>
              <a:spLocks/>
            </p:cNvSpPr>
            <p:nvPr/>
          </p:nvSpPr>
          <p:spPr bwMode="auto">
            <a:xfrm>
              <a:off x="5280260" y="3082024"/>
              <a:ext cx="115888" cy="95691"/>
            </a:xfrm>
            <a:custGeom>
              <a:avLst/>
              <a:gdLst>
                <a:gd name="T0" fmla="*/ 120 w 120"/>
                <a:gd name="T1" fmla="*/ 7 h 70"/>
                <a:gd name="T2" fmla="*/ 66 w 120"/>
                <a:gd name="T3" fmla="*/ 4 h 70"/>
                <a:gd name="T4" fmla="*/ 18 w 120"/>
                <a:gd name="T5" fmla="*/ 28 h 70"/>
                <a:gd name="T6" fmla="*/ 0 w 12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70">
                  <a:moveTo>
                    <a:pt x="120" y="7"/>
                  </a:moveTo>
                  <a:cubicBezTo>
                    <a:pt x="111" y="6"/>
                    <a:pt x="83" y="0"/>
                    <a:pt x="66" y="4"/>
                  </a:cubicBezTo>
                  <a:cubicBezTo>
                    <a:pt x="49" y="8"/>
                    <a:pt x="29" y="17"/>
                    <a:pt x="18" y="28"/>
                  </a:cubicBezTo>
                  <a:cubicBezTo>
                    <a:pt x="7" y="39"/>
                    <a:pt x="4" y="62"/>
                    <a:pt x="0" y="7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57" name="Text Placeholder 2"/>
          <p:cNvSpPr txBox="1">
            <a:spLocks/>
          </p:cNvSpPr>
          <p:nvPr/>
        </p:nvSpPr>
        <p:spPr>
          <a:xfrm>
            <a:off x="2869043" y="5745782"/>
            <a:ext cx="8381879" cy="87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Courier New" panose="02070309020205020404" pitchFamily="49" charset="0"/>
              <a:buChar char="o"/>
              <a:defRPr sz="2400" b="0" i="0" u="none" strike="noStrike" cap="none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Rotating crystal effectively rotates the scattering triangle.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285434" y="1987003"/>
            <a:ext cx="4190673" cy="2125544"/>
            <a:chOff x="7285434" y="1987003"/>
            <a:chExt cx="4190673" cy="2125544"/>
          </a:xfrm>
        </p:grpSpPr>
        <p:pic>
          <p:nvPicPr>
            <p:cNvPr id="88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3159" y="1987003"/>
              <a:ext cx="2392948" cy="1794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" name="Straight Arrow Connector 4"/>
            <p:cNvCxnSpPr>
              <a:stCxn id="88" idx="1"/>
            </p:cNvCxnSpPr>
            <p:nvPr/>
          </p:nvCxnSpPr>
          <p:spPr>
            <a:xfrm flipH="1">
              <a:off x="7285434" y="2884359"/>
              <a:ext cx="1797725" cy="519049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>
              <a:stCxn id="88" idx="1"/>
              <a:endCxn id="234" idx="3"/>
            </p:cNvCxnSpPr>
            <p:nvPr/>
          </p:nvCxnSpPr>
          <p:spPr>
            <a:xfrm flipH="1">
              <a:off x="8811867" y="2884359"/>
              <a:ext cx="271292" cy="1228188"/>
            </a:xfrm>
            <a:prstGeom prst="straightConnector1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960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Powder samples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When we have a powder / polycrystalline sample, we have a random orientation of crystallites: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So the effectively we’re measuring an average over spherical shell of radius |</a:t>
            </a:r>
            <a:r>
              <a:rPr lang="en-GB" b="1" i="1" dirty="0"/>
              <a:t>Q</a:t>
            </a:r>
            <a:r>
              <a:rPr lang="en-GB" dirty="0"/>
              <a:t>|:</a:t>
            </a:r>
          </a:p>
          <a:p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620108" y="4404941"/>
            <a:ext cx="5511523" cy="1604639"/>
            <a:chOff x="3303497" y="4159840"/>
            <a:chExt cx="5511523" cy="1604639"/>
          </a:xfrm>
        </p:grpSpPr>
        <p:sp>
          <p:nvSpPr>
            <p:cNvPr id="5" name="Text Box 6"/>
            <p:cNvSpPr txBox="1">
              <a:spLocks noChangeArrowheads="1"/>
            </p:cNvSpPr>
            <p:nvPr/>
          </p:nvSpPr>
          <p:spPr bwMode="auto">
            <a:xfrm>
              <a:off x="5580881" y="47914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6" name="Text Box 7"/>
            <p:cNvSpPr txBox="1">
              <a:spLocks noChangeArrowheads="1"/>
            </p:cNvSpPr>
            <p:nvPr/>
          </p:nvSpPr>
          <p:spPr bwMode="auto">
            <a:xfrm>
              <a:off x="4560782" y="4463936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303497" y="4368798"/>
              <a:ext cx="2059896" cy="1395681"/>
              <a:chOff x="5950903" y="2481263"/>
              <a:chExt cx="2059896" cy="1395681"/>
            </a:xfrm>
          </p:grpSpPr>
          <p:sp>
            <p:nvSpPr>
              <p:cNvPr id="17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0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1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" name="Line 43"/>
            <p:cNvSpPr>
              <a:spLocks noChangeShapeType="1"/>
            </p:cNvSpPr>
            <p:nvPr/>
          </p:nvSpPr>
          <p:spPr bwMode="auto">
            <a:xfrm flipH="1">
              <a:off x="4324893" y="50574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5106526" y="50574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4605893" y="50256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Line 109"/>
            <p:cNvSpPr>
              <a:spLocks noChangeShapeType="1"/>
            </p:cNvSpPr>
            <p:nvPr/>
          </p:nvSpPr>
          <p:spPr bwMode="auto">
            <a:xfrm flipV="1">
              <a:off x="4334840" y="4159840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63"/>
            <p:cNvSpPr>
              <a:spLocks noChangeShapeType="1"/>
            </p:cNvSpPr>
            <p:nvPr/>
          </p:nvSpPr>
          <p:spPr bwMode="auto">
            <a:xfrm flipH="1" flipV="1">
              <a:off x="4445706" y="4166895"/>
              <a:ext cx="693469" cy="887817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 Box 8"/>
            <p:cNvSpPr txBox="1">
              <a:spLocks noChangeArrowheads="1"/>
            </p:cNvSpPr>
            <p:nvPr/>
          </p:nvSpPr>
          <p:spPr bwMode="auto">
            <a:xfrm>
              <a:off x="4144916" y="4419083"/>
              <a:ext cx="260621" cy="288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6148353" y="4342422"/>
              <a:ext cx="2666667" cy="1421788"/>
              <a:chOff x="6148353" y="4342422"/>
              <a:chExt cx="2666667" cy="1421788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67" y="4342422"/>
                <a:ext cx="1619048" cy="933333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8353" y="5497543"/>
                <a:ext cx="2666667" cy="266667"/>
              </a:xfrm>
              <a:prstGeom prst="rect">
                <a:avLst/>
              </a:prstGeom>
            </p:spPr>
          </p:pic>
        </p:grpSp>
      </p:grpSp>
      <p:grpSp>
        <p:nvGrpSpPr>
          <p:cNvPr id="52" name="Group 51"/>
          <p:cNvGrpSpPr/>
          <p:nvPr/>
        </p:nvGrpSpPr>
        <p:grpSpPr>
          <a:xfrm>
            <a:off x="4168891" y="2352707"/>
            <a:ext cx="3099702" cy="1014307"/>
            <a:chOff x="2852281" y="2211303"/>
            <a:chExt cx="3099702" cy="1014307"/>
          </a:xfrm>
        </p:grpSpPr>
        <p:sp>
          <p:nvSpPr>
            <p:cNvPr id="53" name="Freeform 52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1" name="Group 60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64" name="Freeform 163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7" name="Freeform 166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Freeform 168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0" name="Freeform 169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Freeform 170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2" name="Freeform 61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reeform 62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reeform 65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Freeform 67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Freeform 68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Freeform 69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Freeform 70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Freeform 71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Freeform 72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Freeform 73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Freeform 74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Freeform 75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Freeform 76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8" name="Group 77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56" name="Freeform 155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Freeform 156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Freeform 157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Freeform 160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Freeform 161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Freeform 78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 79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Freeform 80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Freeform 81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Freeform 82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Freeform 83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Freeform 84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Freeform 85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63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61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365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Powder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When we have a powder / polycrystalline sample, we have a random orientation of crystallites: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So the effectively we’re measuring an average over spherical shell of radius |</a:t>
            </a:r>
            <a:r>
              <a:rPr lang="en-GB" b="1" i="1" dirty="0"/>
              <a:t>Q</a:t>
            </a:r>
            <a:r>
              <a:rPr lang="en-GB" dirty="0"/>
              <a:t>|:</a:t>
            </a:r>
          </a:p>
          <a:p>
            <a:endParaRPr lang="en-GB" dirty="0"/>
          </a:p>
        </p:txBody>
      </p:sp>
      <p:grpSp>
        <p:nvGrpSpPr>
          <p:cNvPr id="52" name="Group 51"/>
          <p:cNvGrpSpPr/>
          <p:nvPr/>
        </p:nvGrpSpPr>
        <p:grpSpPr>
          <a:xfrm>
            <a:off x="4168891" y="2352707"/>
            <a:ext cx="3099702" cy="1014307"/>
            <a:chOff x="2852281" y="2211303"/>
            <a:chExt cx="3099702" cy="1014307"/>
          </a:xfrm>
        </p:grpSpPr>
        <p:sp>
          <p:nvSpPr>
            <p:cNvPr id="53" name="Freeform 52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1" name="Group 60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64" name="Freeform 163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7" name="Freeform 166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Freeform 168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0" name="Freeform 169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Freeform 170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2" name="Freeform 61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reeform 62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reeform 65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Freeform 67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Freeform 68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Freeform 69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Freeform 70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Freeform 71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Freeform 72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Freeform 73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Freeform 74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Freeform 75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Freeform 76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8" name="Group 77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56" name="Freeform 155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Freeform 156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Freeform 157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Freeform 160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Freeform 161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Freeform 78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 79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Freeform 80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Freeform 81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Freeform 82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Freeform 83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Freeform 84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Freeform 85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63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61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" name="Text Box 6"/>
          <p:cNvSpPr txBox="1">
            <a:spLocks noChangeArrowheads="1"/>
          </p:cNvSpPr>
          <p:nvPr/>
        </p:nvSpPr>
        <p:spPr bwMode="auto">
          <a:xfrm>
            <a:off x="6897492" y="5036519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268" name="Text Box 7"/>
          <p:cNvSpPr txBox="1">
            <a:spLocks noChangeArrowheads="1"/>
          </p:cNvSpPr>
          <p:nvPr/>
        </p:nvSpPr>
        <p:spPr bwMode="auto">
          <a:xfrm>
            <a:off x="5877393" y="4709037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269" name="Group 268"/>
          <p:cNvGrpSpPr/>
          <p:nvPr/>
        </p:nvGrpSpPr>
        <p:grpSpPr>
          <a:xfrm rot="20700000">
            <a:off x="4620108" y="4613899"/>
            <a:ext cx="2059896" cy="1395681"/>
            <a:chOff x="5950903" y="2481263"/>
            <a:chExt cx="2059896" cy="1395681"/>
          </a:xfrm>
        </p:grpSpPr>
        <p:sp>
          <p:nvSpPr>
            <p:cNvPr id="279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0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1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2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3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4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5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6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7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8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9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0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1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2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3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4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5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6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7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8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9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0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1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2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3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4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5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6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7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8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9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0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1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2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3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270" name="Line 43"/>
          <p:cNvSpPr>
            <a:spLocks noChangeShapeType="1"/>
          </p:cNvSpPr>
          <p:nvPr/>
        </p:nvSpPr>
        <p:spPr bwMode="auto">
          <a:xfrm flipH="1">
            <a:off x="5641504" y="5302521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1" name="Line 43"/>
          <p:cNvSpPr>
            <a:spLocks noChangeShapeType="1"/>
          </p:cNvSpPr>
          <p:nvPr/>
        </p:nvSpPr>
        <p:spPr bwMode="auto">
          <a:xfrm flipH="1">
            <a:off x="6423137" y="5302521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2" name="Text Box 6"/>
          <p:cNvSpPr txBox="1">
            <a:spLocks noChangeArrowheads="1"/>
          </p:cNvSpPr>
          <p:nvPr/>
        </p:nvSpPr>
        <p:spPr bwMode="auto">
          <a:xfrm>
            <a:off x="5922504" y="5270770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73" name="Line 109"/>
          <p:cNvSpPr>
            <a:spLocks noChangeShapeType="1"/>
          </p:cNvSpPr>
          <p:nvPr/>
        </p:nvSpPr>
        <p:spPr bwMode="auto">
          <a:xfrm flipV="1">
            <a:off x="5651451" y="4404941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4" name="Line 63"/>
          <p:cNvSpPr>
            <a:spLocks noChangeShapeType="1"/>
          </p:cNvSpPr>
          <p:nvPr/>
        </p:nvSpPr>
        <p:spPr bwMode="auto">
          <a:xfrm flipH="1" flipV="1">
            <a:off x="5762317" y="4411996"/>
            <a:ext cx="693469" cy="887817"/>
          </a:xfrm>
          <a:prstGeom prst="line">
            <a:avLst/>
          </a:prstGeom>
          <a:noFill/>
          <a:ln w="9360">
            <a:solidFill>
              <a:srgbClr val="00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75" name="Text Box 8"/>
          <p:cNvSpPr txBox="1">
            <a:spLocks noChangeArrowheads="1"/>
          </p:cNvSpPr>
          <p:nvPr/>
        </p:nvSpPr>
        <p:spPr bwMode="auto">
          <a:xfrm>
            <a:off x="5461527" y="4664184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276" name="Group 275"/>
          <p:cNvGrpSpPr/>
          <p:nvPr/>
        </p:nvGrpSpPr>
        <p:grpSpPr>
          <a:xfrm>
            <a:off x="7464964" y="4587523"/>
            <a:ext cx="2666667" cy="1421788"/>
            <a:chOff x="6148353" y="4342422"/>
            <a:chExt cx="2666667" cy="1421788"/>
          </a:xfrm>
        </p:grpSpPr>
        <p:pic>
          <p:nvPicPr>
            <p:cNvPr id="277" name="Picture 2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67" y="4342422"/>
              <a:ext cx="1619048" cy="933333"/>
            </a:xfrm>
            <a:prstGeom prst="rect">
              <a:avLst/>
            </a:prstGeom>
          </p:spPr>
        </p:pic>
        <p:pic>
          <p:nvPicPr>
            <p:cNvPr id="278" name="Picture 27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353" y="5497543"/>
              <a:ext cx="2666667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36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Powder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When we have a powder / polycrystalline sample, we have a random orientation of crystallites: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So the effectively we’re measuring an average over spherical shell of radius |</a:t>
            </a:r>
            <a:r>
              <a:rPr lang="en-GB" b="1" i="1" dirty="0"/>
              <a:t>Q</a:t>
            </a:r>
            <a:r>
              <a:rPr lang="en-GB" dirty="0"/>
              <a:t>|:</a:t>
            </a:r>
          </a:p>
          <a:p>
            <a:endParaRPr lang="en-GB" dirty="0"/>
          </a:p>
        </p:txBody>
      </p:sp>
      <p:grpSp>
        <p:nvGrpSpPr>
          <p:cNvPr id="52" name="Group 51"/>
          <p:cNvGrpSpPr/>
          <p:nvPr/>
        </p:nvGrpSpPr>
        <p:grpSpPr>
          <a:xfrm>
            <a:off x="4168891" y="2352707"/>
            <a:ext cx="3099702" cy="1014307"/>
            <a:chOff x="2852281" y="2211303"/>
            <a:chExt cx="3099702" cy="1014307"/>
          </a:xfrm>
        </p:grpSpPr>
        <p:sp>
          <p:nvSpPr>
            <p:cNvPr id="53" name="Freeform 52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1" name="Group 60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64" name="Freeform 163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7" name="Freeform 166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Freeform 168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0" name="Freeform 169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Freeform 170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2" name="Freeform 61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reeform 62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reeform 65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Freeform 67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Freeform 68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Freeform 69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Freeform 70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Freeform 71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Freeform 72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Freeform 73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Freeform 74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Freeform 75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Freeform 76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8" name="Group 77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56" name="Freeform 155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Freeform 156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Freeform 157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Freeform 160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Freeform 161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Freeform 78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 79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Freeform 80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Freeform 81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Freeform 82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Freeform 83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Freeform 84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Freeform 85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63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61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" name="Text Box 6"/>
          <p:cNvSpPr txBox="1">
            <a:spLocks noChangeArrowheads="1"/>
          </p:cNvSpPr>
          <p:nvPr/>
        </p:nvSpPr>
        <p:spPr bwMode="auto">
          <a:xfrm>
            <a:off x="6935200" y="5309895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268" name="Text Box 7"/>
          <p:cNvSpPr txBox="1">
            <a:spLocks noChangeArrowheads="1"/>
          </p:cNvSpPr>
          <p:nvPr/>
        </p:nvSpPr>
        <p:spPr bwMode="auto">
          <a:xfrm>
            <a:off x="5915101" y="4680756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sp>
        <p:nvSpPr>
          <p:cNvPr id="272" name="Text Box 6"/>
          <p:cNvSpPr txBox="1">
            <a:spLocks noChangeArrowheads="1"/>
          </p:cNvSpPr>
          <p:nvPr/>
        </p:nvSpPr>
        <p:spPr bwMode="auto">
          <a:xfrm>
            <a:off x="5941358" y="5299051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 rot="900000">
            <a:off x="4620108" y="4404941"/>
            <a:ext cx="2595029" cy="1604639"/>
            <a:chOff x="4620108" y="4404941"/>
            <a:chExt cx="2595029" cy="1604639"/>
          </a:xfrm>
        </p:grpSpPr>
        <p:grpSp>
          <p:nvGrpSpPr>
            <p:cNvPr id="269" name="Group 268"/>
            <p:cNvGrpSpPr/>
            <p:nvPr/>
          </p:nvGrpSpPr>
          <p:grpSpPr>
            <a:xfrm rot="20700000">
              <a:off x="4620108" y="4613899"/>
              <a:ext cx="2059896" cy="1395681"/>
              <a:chOff x="5950903" y="2481263"/>
              <a:chExt cx="2059896" cy="1395681"/>
            </a:xfrm>
          </p:grpSpPr>
          <p:sp>
            <p:nvSpPr>
              <p:cNvPr id="279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0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1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2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3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4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5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7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8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9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0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1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2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3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4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5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6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7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8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9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0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1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2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3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4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5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6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7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8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9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10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11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12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13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5641504" y="4404941"/>
              <a:ext cx="1573633" cy="897580"/>
              <a:chOff x="5641504" y="4404941"/>
              <a:chExt cx="1573633" cy="897580"/>
            </a:xfrm>
          </p:grpSpPr>
          <p:sp>
            <p:nvSpPr>
              <p:cNvPr id="270" name="Line 43"/>
              <p:cNvSpPr>
                <a:spLocks noChangeShapeType="1"/>
              </p:cNvSpPr>
              <p:nvPr/>
            </p:nvSpPr>
            <p:spPr bwMode="auto">
              <a:xfrm flipH="1">
                <a:off x="5641504" y="5302521"/>
                <a:ext cx="792000" cy="0"/>
              </a:xfrm>
              <a:prstGeom prst="line">
                <a:avLst/>
              </a:prstGeom>
              <a:noFill/>
              <a:ln w="9525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 type="none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1" name="Line 43"/>
              <p:cNvSpPr>
                <a:spLocks noChangeShapeType="1"/>
              </p:cNvSpPr>
              <p:nvPr/>
            </p:nvSpPr>
            <p:spPr bwMode="auto">
              <a:xfrm flipH="1">
                <a:off x="6423137" y="5302521"/>
                <a:ext cx="79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3" name="Line 109"/>
              <p:cNvSpPr>
                <a:spLocks noChangeShapeType="1"/>
              </p:cNvSpPr>
              <p:nvPr/>
            </p:nvSpPr>
            <p:spPr bwMode="auto">
              <a:xfrm flipV="1">
                <a:off x="5651451" y="4404941"/>
                <a:ext cx="119485" cy="894873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4" name="Line 63"/>
              <p:cNvSpPr>
                <a:spLocks noChangeShapeType="1"/>
              </p:cNvSpPr>
              <p:nvPr/>
            </p:nvSpPr>
            <p:spPr bwMode="auto">
              <a:xfrm flipH="1" flipV="1">
                <a:off x="5762317" y="4411996"/>
                <a:ext cx="693469" cy="887817"/>
              </a:xfrm>
              <a:prstGeom prst="line">
                <a:avLst/>
              </a:prstGeom>
              <a:noFill/>
              <a:ln w="9360">
                <a:solidFill>
                  <a:srgbClr val="00FF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275" name="Text Box 8"/>
          <p:cNvSpPr txBox="1">
            <a:spLocks noChangeArrowheads="1"/>
          </p:cNvSpPr>
          <p:nvPr/>
        </p:nvSpPr>
        <p:spPr bwMode="auto">
          <a:xfrm>
            <a:off x="5555797" y="4635903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276" name="Group 275"/>
          <p:cNvGrpSpPr/>
          <p:nvPr/>
        </p:nvGrpSpPr>
        <p:grpSpPr>
          <a:xfrm>
            <a:off x="7464964" y="4587523"/>
            <a:ext cx="2666667" cy="1421788"/>
            <a:chOff x="6148353" y="4342422"/>
            <a:chExt cx="2666667" cy="1421788"/>
          </a:xfrm>
        </p:grpSpPr>
        <p:pic>
          <p:nvPicPr>
            <p:cNvPr id="277" name="Picture 27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67" y="4342422"/>
              <a:ext cx="1619048" cy="933333"/>
            </a:xfrm>
            <a:prstGeom prst="rect">
              <a:avLst/>
            </a:prstGeom>
          </p:spPr>
        </p:pic>
        <p:pic>
          <p:nvPicPr>
            <p:cNvPr id="278" name="Picture 27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353" y="5497543"/>
              <a:ext cx="2666667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61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Powder samples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When we have a powder / polycrystalline sample, we have a random orientation of crystallites:</a:t>
            </a:r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indent="-457200">
              <a:buFont typeface="Arial" panose="020B0604020202020204" pitchFamily="34" charset="0"/>
              <a:buChar char="•"/>
            </a:pPr>
            <a:r>
              <a:rPr lang="en-GB" dirty="0"/>
              <a:t>So the effectively we’re measuring an average over spherical shell of radius |</a:t>
            </a:r>
            <a:r>
              <a:rPr lang="en-GB" b="1" i="1" dirty="0"/>
              <a:t>Q</a:t>
            </a:r>
            <a:r>
              <a:rPr lang="en-GB" dirty="0"/>
              <a:t>|:</a:t>
            </a:r>
          </a:p>
          <a:p>
            <a:endParaRPr lang="en-GB" dirty="0"/>
          </a:p>
        </p:txBody>
      </p:sp>
      <p:grpSp>
        <p:nvGrpSpPr>
          <p:cNvPr id="52" name="Group 51"/>
          <p:cNvGrpSpPr/>
          <p:nvPr/>
        </p:nvGrpSpPr>
        <p:grpSpPr>
          <a:xfrm>
            <a:off x="4168891" y="2352707"/>
            <a:ext cx="3099702" cy="1014307"/>
            <a:chOff x="2852281" y="2211303"/>
            <a:chExt cx="3099702" cy="1014307"/>
          </a:xfrm>
        </p:grpSpPr>
        <p:sp>
          <p:nvSpPr>
            <p:cNvPr id="53" name="Freeform 52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Freeform 5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Freeform 5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Freeform 55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Freeform 5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reeform 5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reeform 5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reeform 5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1" name="Group 60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64" name="Freeform 163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5" name="Freeform 164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6" name="Freeform 165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7" name="Freeform 166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8" name="Freeform 167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9" name="Freeform 168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0" name="Freeform 169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1" name="Freeform 170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62" name="Freeform 61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reeform 62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reeform 65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Freeform 67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Freeform 68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Freeform 69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Freeform 70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Freeform 71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Freeform 72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Freeform 73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Freeform 74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Freeform 75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Freeform 76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8" name="Group 77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56" name="Freeform 155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7" name="Freeform 156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8" name="Freeform 157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9" name="Freeform 158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0" name="Freeform 159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1" name="Freeform 160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2" name="Freeform 161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3" name="Freeform 162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79" name="Freeform 78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0" name="Freeform 79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Freeform 80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2" name="Freeform 81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3" name="Freeform 82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Freeform 83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Freeform 84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Freeform 85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7" name="Straight Arrow Connector 86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63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endCxn id="161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5" name="Text Box 6"/>
          <p:cNvSpPr txBox="1">
            <a:spLocks noChangeArrowheads="1"/>
          </p:cNvSpPr>
          <p:nvPr/>
        </p:nvSpPr>
        <p:spPr bwMode="auto">
          <a:xfrm>
            <a:off x="6878637" y="4967663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316" name="Text Box 7"/>
          <p:cNvSpPr txBox="1">
            <a:spLocks noChangeArrowheads="1"/>
          </p:cNvSpPr>
          <p:nvPr/>
        </p:nvSpPr>
        <p:spPr bwMode="auto">
          <a:xfrm>
            <a:off x="5858539" y="4640180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317" name="Group 316"/>
          <p:cNvGrpSpPr/>
          <p:nvPr/>
        </p:nvGrpSpPr>
        <p:grpSpPr>
          <a:xfrm>
            <a:off x="4601253" y="4545043"/>
            <a:ext cx="2059896" cy="1395681"/>
            <a:chOff x="5950903" y="2481263"/>
            <a:chExt cx="2059896" cy="1395681"/>
          </a:xfrm>
        </p:grpSpPr>
        <p:sp>
          <p:nvSpPr>
            <p:cNvPr id="373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4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5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6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7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8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9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0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1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2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3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4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5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6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7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8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9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0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1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2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3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4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5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6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7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8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9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0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1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2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3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4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5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6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7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318" name="Line 43"/>
          <p:cNvSpPr>
            <a:spLocks noChangeShapeType="1"/>
          </p:cNvSpPr>
          <p:nvPr/>
        </p:nvSpPr>
        <p:spPr bwMode="auto">
          <a:xfrm flipH="1">
            <a:off x="5622649" y="5233664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19" name="Line 43"/>
          <p:cNvSpPr>
            <a:spLocks noChangeShapeType="1"/>
          </p:cNvSpPr>
          <p:nvPr/>
        </p:nvSpPr>
        <p:spPr bwMode="auto">
          <a:xfrm flipH="1">
            <a:off x="6404282" y="5233664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0" name="Text Box 6"/>
          <p:cNvSpPr txBox="1">
            <a:spLocks noChangeArrowheads="1"/>
          </p:cNvSpPr>
          <p:nvPr/>
        </p:nvSpPr>
        <p:spPr bwMode="auto">
          <a:xfrm>
            <a:off x="5903649" y="5201914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21" name="Line 109"/>
          <p:cNvSpPr>
            <a:spLocks noChangeShapeType="1"/>
          </p:cNvSpPr>
          <p:nvPr/>
        </p:nvSpPr>
        <p:spPr bwMode="auto">
          <a:xfrm flipV="1">
            <a:off x="5632597" y="4336085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2" name="Line 63"/>
          <p:cNvSpPr>
            <a:spLocks noChangeShapeType="1"/>
          </p:cNvSpPr>
          <p:nvPr/>
        </p:nvSpPr>
        <p:spPr bwMode="auto">
          <a:xfrm flipH="1" flipV="1">
            <a:off x="5743463" y="4343140"/>
            <a:ext cx="693469" cy="887817"/>
          </a:xfrm>
          <a:prstGeom prst="line">
            <a:avLst/>
          </a:prstGeom>
          <a:noFill/>
          <a:ln w="9360">
            <a:solidFill>
              <a:srgbClr val="00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3" name="Text Box 8"/>
          <p:cNvSpPr txBox="1">
            <a:spLocks noChangeArrowheads="1"/>
          </p:cNvSpPr>
          <p:nvPr/>
        </p:nvSpPr>
        <p:spPr bwMode="auto">
          <a:xfrm>
            <a:off x="5442673" y="4595328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324" name="Line 63"/>
          <p:cNvSpPr>
            <a:spLocks noChangeShapeType="1"/>
          </p:cNvSpPr>
          <p:nvPr/>
        </p:nvSpPr>
        <p:spPr bwMode="auto">
          <a:xfrm rot="300000" flipH="1" flipV="1">
            <a:off x="5760008" y="4394606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5" name="Line 63"/>
          <p:cNvSpPr>
            <a:spLocks noChangeShapeType="1"/>
          </p:cNvSpPr>
          <p:nvPr/>
        </p:nvSpPr>
        <p:spPr bwMode="auto">
          <a:xfrm rot="600000" flipH="1" flipV="1">
            <a:off x="5804911" y="4441746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6" name="Line 63"/>
          <p:cNvSpPr>
            <a:spLocks noChangeShapeType="1"/>
          </p:cNvSpPr>
          <p:nvPr/>
        </p:nvSpPr>
        <p:spPr bwMode="auto">
          <a:xfrm rot="900000" flipH="1" flipV="1">
            <a:off x="5839308" y="4484688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7" name="Line 63"/>
          <p:cNvSpPr>
            <a:spLocks noChangeShapeType="1"/>
          </p:cNvSpPr>
          <p:nvPr/>
        </p:nvSpPr>
        <p:spPr bwMode="auto">
          <a:xfrm rot="1200000" flipH="1" flipV="1">
            <a:off x="5866185" y="4529001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8" name="Line 63"/>
          <p:cNvSpPr>
            <a:spLocks noChangeShapeType="1"/>
          </p:cNvSpPr>
          <p:nvPr/>
        </p:nvSpPr>
        <p:spPr bwMode="auto">
          <a:xfrm rot="1500000" flipH="1" flipV="1">
            <a:off x="5877098" y="4572207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29" name="Line 63"/>
          <p:cNvSpPr>
            <a:spLocks noChangeShapeType="1"/>
          </p:cNvSpPr>
          <p:nvPr/>
        </p:nvSpPr>
        <p:spPr bwMode="auto">
          <a:xfrm rot="1800000" flipH="1" flipV="1">
            <a:off x="5893629" y="4621414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0" name="Line 63"/>
          <p:cNvSpPr>
            <a:spLocks noChangeShapeType="1"/>
          </p:cNvSpPr>
          <p:nvPr/>
        </p:nvSpPr>
        <p:spPr bwMode="auto">
          <a:xfrm rot="2100000" flipH="1" flipV="1">
            <a:off x="5908656" y="4686728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1" name="Line 63"/>
          <p:cNvSpPr>
            <a:spLocks noChangeShapeType="1"/>
          </p:cNvSpPr>
          <p:nvPr/>
        </p:nvSpPr>
        <p:spPr bwMode="auto">
          <a:xfrm rot="2400000" flipH="1" flipV="1">
            <a:off x="5915430" y="4742517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32" name="Line 63"/>
          <p:cNvSpPr>
            <a:spLocks noChangeShapeType="1"/>
          </p:cNvSpPr>
          <p:nvPr/>
        </p:nvSpPr>
        <p:spPr bwMode="auto">
          <a:xfrm rot="2700000" flipH="1" flipV="1">
            <a:off x="5905173" y="4807707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33" name="Group 332"/>
          <p:cNvGrpSpPr/>
          <p:nvPr/>
        </p:nvGrpSpPr>
        <p:grpSpPr>
          <a:xfrm>
            <a:off x="5620062" y="5273103"/>
            <a:ext cx="1583477" cy="67328"/>
            <a:chOff x="4326398" y="5021178"/>
            <a:chExt cx="1583477" cy="67328"/>
          </a:xfrm>
        </p:grpSpPr>
        <p:sp>
          <p:nvSpPr>
            <p:cNvPr id="371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2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4" name="Group 333"/>
          <p:cNvGrpSpPr/>
          <p:nvPr/>
        </p:nvGrpSpPr>
        <p:grpSpPr>
          <a:xfrm rot="300000">
            <a:off x="5613439" y="5338472"/>
            <a:ext cx="1583477" cy="67328"/>
            <a:chOff x="4326398" y="5021178"/>
            <a:chExt cx="1583477" cy="67328"/>
          </a:xfrm>
        </p:grpSpPr>
        <p:sp>
          <p:nvSpPr>
            <p:cNvPr id="369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70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5" name="Group 334"/>
          <p:cNvGrpSpPr/>
          <p:nvPr/>
        </p:nvGrpSpPr>
        <p:grpSpPr>
          <a:xfrm rot="900000">
            <a:off x="5587526" y="5467947"/>
            <a:ext cx="1583477" cy="67328"/>
            <a:chOff x="4326398" y="5021178"/>
            <a:chExt cx="1583477" cy="67328"/>
          </a:xfrm>
        </p:grpSpPr>
        <p:sp>
          <p:nvSpPr>
            <p:cNvPr id="367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8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6" name="Group 335"/>
          <p:cNvGrpSpPr/>
          <p:nvPr/>
        </p:nvGrpSpPr>
        <p:grpSpPr>
          <a:xfrm rot="600000">
            <a:off x="5606849" y="5404872"/>
            <a:ext cx="1583477" cy="67328"/>
            <a:chOff x="4326398" y="5021178"/>
            <a:chExt cx="1583477" cy="67328"/>
          </a:xfrm>
        </p:grpSpPr>
        <p:sp>
          <p:nvSpPr>
            <p:cNvPr id="365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6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7" name="Group 336"/>
          <p:cNvGrpSpPr/>
          <p:nvPr/>
        </p:nvGrpSpPr>
        <p:grpSpPr>
          <a:xfrm rot="1200000">
            <a:off x="5554453" y="5529339"/>
            <a:ext cx="1583477" cy="67328"/>
            <a:chOff x="4326398" y="5021178"/>
            <a:chExt cx="1583477" cy="67328"/>
          </a:xfrm>
        </p:grpSpPr>
        <p:sp>
          <p:nvSpPr>
            <p:cNvPr id="363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4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8" name="Group 337"/>
          <p:cNvGrpSpPr/>
          <p:nvPr/>
        </p:nvGrpSpPr>
        <p:grpSpPr>
          <a:xfrm rot="1500000">
            <a:off x="5518892" y="5587248"/>
            <a:ext cx="1583477" cy="67328"/>
            <a:chOff x="4326398" y="5021178"/>
            <a:chExt cx="1583477" cy="67328"/>
          </a:xfrm>
        </p:grpSpPr>
        <p:sp>
          <p:nvSpPr>
            <p:cNvPr id="361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2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39" name="Group 338"/>
          <p:cNvGrpSpPr/>
          <p:nvPr/>
        </p:nvGrpSpPr>
        <p:grpSpPr>
          <a:xfrm rot="1800000">
            <a:off x="5485440" y="5653228"/>
            <a:ext cx="1583477" cy="67328"/>
            <a:chOff x="4326398" y="5021178"/>
            <a:chExt cx="1583477" cy="67328"/>
          </a:xfrm>
        </p:grpSpPr>
        <p:sp>
          <p:nvSpPr>
            <p:cNvPr id="359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60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0" name="Group 339"/>
          <p:cNvGrpSpPr/>
          <p:nvPr/>
        </p:nvGrpSpPr>
        <p:grpSpPr>
          <a:xfrm rot="2100000">
            <a:off x="5439662" y="5705975"/>
            <a:ext cx="1583477" cy="67328"/>
            <a:chOff x="4326398" y="5021178"/>
            <a:chExt cx="1583477" cy="67328"/>
          </a:xfrm>
        </p:grpSpPr>
        <p:sp>
          <p:nvSpPr>
            <p:cNvPr id="357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8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341" name="Group 340"/>
          <p:cNvGrpSpPr/>
          <p:nvPr/>
        </p:nvGrpSpPr>
        <p:grpSpPr>
          <a:xfrm rot="2400000">
            <a:off x="5385281" y="5770216"/>
            <a:ext cx="1584104" cy="60170"/>
            <a:chOff x="4326398" y="5021178"/>
            <a:chExt cx="1584104" cy="60170"/>
          </a:xfrm>
        </p:grpSpPr>
        <p:sp>
          <p:nvSpPr>
            <p:cNvPr id="355" name="Line 43"/>
            <p:cNvSpPr>
              <a:spLocks noChangeShapeType="1"/>
            </p:cNvSpPr>
            <p:nvPr/>
          </p:nvSpPr>
          <p:spPr bwMode="auto">
            <a:xfrm rot="300000" flipH="1">
              <a:off x="5118502" y="5081348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56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342" name="Line 109"/>
          <p:cNvSpPr>
            <a:spLocks noChangeShapeType="1"/>
          </p:cNvSpPr>
          <p:nvPr/>
        </p:nvSpPr>
        <p:spPr bwMode="auto">
          <a:xfrm rot="300000" flipV="1">
            <a:off x="5655082" y="4360438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3" name="Line 109"/>
          <p:cNvSpPr>
            <a:spLocks noChangeShapeType="1"/>
          </p:cNvSpPr>
          <p:nvPr/>
        </p:nvSpPr>
        <p:spPr bwMode="auto">
          <a:xfrm rot="600000" flipV="1">
            <a:off x="5695955" y="4371915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4" name="Line 109"/>
          <p:cNvSpPr>
            <a:spLocks noChangeShapeType="1"/>
          </p:cNvSpPr>
          <p:nvPr/>
        </p:nvSpPr>
        <p:spPr bwMode="auto">
          <a:xfrm rot="900000" flipV="1">
            <a:off x="5732133" y="4385919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5" name="Line 109"/>
          <p:cNvSpPr>
            <a:spLocks noChangeShapeType="1"/>
          </p:cNvSpPr>
          <p:nvPr/>
        </p:nvSpPr>
        <p:spPr bwMode="auto">
          <a:xfrm rot="1200000" flipV="1">
            <a:off x="5773862" y="4393039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6" name="Line 109"/>
          <p:cNvSpPr>
            <a:spLocks noChangeShapeType="1"/>
          </p:cNvSpPr>
          <p:nvPr/>
        </p:nvSpPr>
        <p:spPr bwMode="auto">
          <a:xfrm rot="1500000" flipV="1">
            <a:off x="5797009" y="4405334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7" name="Line 109"/>
          <p:cNvSpPr>
            <a:spLocks noChangeShapeType="1"/>
          </p:cNvSpPr>
          <p:nvPr/>
        </p:nvSpPr>
        <p:spPr bwMode="auto">
          <a:xfrm rot="1800000" flipV="1">
            <a:off x="5829140" y="4422801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8" name="Line 109"/>
          <p:cNvSpPr>
            <a:spLocks noChangeShapeType="1"/>
          </p:cNvSpPr>
          <p:nvPr/>
        </p:nvSpPr>
        <p:spPr bwMode="auto">
          <a:xfrm rot="2100000" flipV="1">
            <a:off x="5858711" y="4460016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49" name="Line 109"/>
          <p:cNvSpPr>
            <a:spLocks noChangeShapeType="1"/>
          </p:cNvSpPr>
          <p:nvPr/>
        </p:nvSpPr>
        <p:spPr bwMode="auto">
          <a:xfrm rot="2400000" flipV="1">
            <a:off x="5889491" y="4485413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0" name="Line 109"/>
          <p:cNvSpPr>
            <a:spLocks noChangeShapeType="1"/>
          </p:cNvSpPr>
          <p:nvPr/>
        </p:nvSpPr>
        <p:spPr bwMode="auto">
          <a:xfrm rot="2700000" flipV="1">
            <a:off x="5916731" y="4517017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351" name="Oval 350"/>
          <p:cNvSpPr/>
          <p:nvPr/>
        </p:nvSpPr>
        <p:spPr>
          <a:xfrm>
            <a:off x="4722837" y="4351727"/>
            <a:ext cx="1800000" cy="1800000"/>
          </a:xfrm>
          <a:prstGeom prst="ellipse">
            <a:avLst/>
          </a:prstGeom>
          <a:noFill/>
          <a:ln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8" name="Group 407"/>
          <p:cNvGrpSpPr/>
          <p:nvPr/>
        </p:nvGrpSpPr>
        <p:grpSpPr>
          <a:xfrm>
            <a:off x="7464964" y="4587523"/>
            <a:ext cx="2666667" cy="1421788"/>
            <a:chOff x="6148353" y="4342422"/>
            <a:chExt cx="2666667" cy="1421788"/>
          </a:xfrm>
        </p:grpSpPr>
        <p:pic>
          <p:nvPicPr>
            <p:cNvPr id="409" name="Picture 40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67" y="4342422"/>
              <a:ext cx="1619048" cy="933333"/>
            </a:xfrm>
            <a:prstGeom prst="rect">
              <a:avLst/>
            </a:prstGeom>
          </p:spPr>
        </p:pic>
        <p:pic>
          <p:nvPicPr>
            <p:cNvPr id="410" name="Picture 40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353" y="5497543"/>
              <a:ext cx="2666667" cy="266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570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nt and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38DED1542C1943A1290884108DB0E9" ma:contentTypeVersion="2" ma:contentTypeDescription="Create a new document." ma:contentTypeScope="" ma:versionID="75948dd912159fd788ffcd9de450d66e">
  <xsd:schema xmlns:xsd="http://www.w3.org/2001/XMLSchema" xmlns:xs="http://www.w3.org/2001/XMLSchema" xmlns:p="http://schemas.microsoft.com/office/2006/metadata/properties" xmlns:ns2="84978530-c7a6-42d8-babd-8b8d2b751aa6" targetNamespace="http://schemas.microsoft.com/office/2006/metadata/properties" ma:root="true" ma:fieldsID="c49709bdc75a7754cac99811eaeb298a" ns2:_="">
    <xsd:import namespace="84978530-c7a6-42d8-babd-8b8d2b751a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978530-c7a6-42d8-babd-8b8d2b751a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BFA9FD-3FBA-4858-A828-8FC9E7876A58}">
  <ds:schemaRefs>
    <ds:schemaRef ds:uri="84978530-c7a6-42d8-babd-8b8d2b751a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14A9CD3-1715-40A4-A7ED-40D8563902F1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84978530-c7a6-42d8-babd-8b8d2b751aa6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640F081-B534-46A2-819D-E57C6B07937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6588</TotalTime>
  <Words>1508</Words>
  <Application>Microsoft Office PowerPoint</Application>
  <PresentationFormat>Widescreen</PresentationFormat>
  <Paragraphs>362</Paragraphs>
  <Slides>36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ＭＳ Ｐゴシック</vt:lpstr>
      <vt:lpstr>Arial</vt:lpstr>
      <vt:lpstr>Arial Unicode MS</vt:lpstr>
      <vt:lpstr>Calibri</vt:lpstr>
      <vt:lpstr>Courier New</vt:lpstr>
      <vt:lpstr>Gill Sans</vt:lpstr>
      <vt:lpstr>Gill Sans SemiBold</vt:lpstr>
      <vt:lpstr>Helvetica</vt:lpstr>
      <vt:lpstr>Lucida Sans</vt:lpstr>
      <vt:lpstr>Noto Sans Symbols</vt:lpstr>
      <vt:lpstr>Times New Roman</vt:lpstr>
      <vt:lpstr>Wingdings</vt:lpstr>
      <vt:lpstr>Font and logo master</vt:lpstr>
      <vt:lpstr>Equation</vt:lpstr>
      <vt:lpstr>PowerPoint Presentation</vt:lpstr>
      <vt:lpstr>Inelastic Neutron Scattering</vt:lpstr>
      <vt:lpstr>PowerPoint Presentation</vt:lpstr>
      <vt:lpstr>Single Crystals</vt:lpstr>
      <vt:lpstr>Single Crystals</vt:lpstr>
      <vt:lpstr>Powder samples</vt:lpstr>
      <vt:lpstr>Powder samples</vt:lpstr>
      <vt:lpstr>Powder samples</vt:lpstr>
      <vt:lpstr>Powder samples</vt:lpstr>
      <vt:lpstr>Triple Axis Spectrometers</vt:lpstr>
      <vt:lpstr>Time-of-flight Spectrometers</vt:lpstr>
      <vt:lpstr>Time-of-flight Spectrometers</vt:lpstr>
      <vt:lpstr>PowerPoint Presentation</vt:lpstr>
      <vt:lpstr>MARI</vt:lpstr>
      <vt:lpstr>MAPS</vt:lpstr>
      <vt:lpstr>MERLIN</vt:lpstr>
      <vt:lpstr>LET</vt:lpstr>
      <vt:lpstr>Instrument suite</vt:lpstr>
      <vt:lpstr>Around the world</vt:lpstr>
      <vt:lpstr>TOSCA</vt:lpstr>
      <vt:lpstr>IRIS</vt:lpstr>
      <vt:lpstr>OSIRIS</vt:lpstr>
      <vt:lpstr>Around the world</vt:lpstr>
      <vt:lpstr>PowerPoint Presentation</vt:lpstr>
      <vt:lpstr>Phonons</vt:lpstr>
      <vt:lpstr>PowerPoint Presentation</vt:lpstr>
      <vt:lpstr>PowerPoint Presentation</vt:lpstr>
      <vt:lpstr>PowerPoint Presentation</vt:lpstr>
      <vt:lpstr>PowerPoint Presentation</vt:lpstr>
      <vt:lpstr>Magnetic scattering</vt:lpstr>
      <vt:lpstr>Spin Waves</vt:lpstr>
      <vt:lpstr>Crystal Field</vt:lpstr>
      <vt:lpstr>PowerPoint Presentation</vt:lpstr>
      <vt:lpstr>Summary / Take home</vt:lpstr>
      <vt:lpstr>Summary / Take home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Millard</dc:creator>
  <cp:lastModifiedBy>Le, Duc (STFC,RAL,ISIS)</cp:lastModifiedBy>
  <cp:revision>32</cp:revision>
  <dcterms:created xsi:type="dcterms:W3CDTF">2019-09-17T08:04:08Z</dcterms:created>
  <dcterms:modified xsi:type="dcterms:W3CDTF">2023-06-15T02:22:20Z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0x0101005038DED1542C1943A1290884108DB0E9</vt:lpwstr>
  </property>
  <property fmtid="{D5CDD505-2E9C-101B-9397-08002B2CF9AE}" pid="3" name="_dlc_DocIdItemGuid">
    <vt:lpwstr>7d6dd9f8-2757-4d2f-b6c5-c8fdb553a0d1</vt:lpwstr>
  </property>
</Properties>
</file>